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0" r:id="rId1"/>
  </p:sldMasterIdLst>
  <p:notesMasterIdLst>
    <p:notesMasterId r:id="rId65"/>
  </p:notesMasterIdLst>
  <p:sldIdLst>
    <p:sldId id="758" r:id="rId2"/>
    <p:sldId id="760" r:id="rId3"/>
    <p:sldId id="833" r:id="rId4"/>
    <p:sldId id="759" r:id="rId5"/>
    <p:sldId id="628" r:id="rId6"/>
    <p:sldId id="630" r:id="rId7"/>
    <p:sldId id="633" r:id="rId8"/>
    <p:sldId id="641" r:id="rId9"/>
    <p:sldId id="645" r:id="rId10"/>
    <p:sldId id="649" r:id="rId11"/>
    <p:sldId id="778" r:id="rId12"/>
    <p:sldId id="653" r:id="rId13"/>
    <p:sldId id="856" r:id="rId14"/>
    <p:sldId id="655" r:id="rId15"/>
    <p:sldId id="861" r:id="rId16"/>
    <p:sldId id="779" r:id="rId17"/>
    <p:sldId id="658" r:id="rId18"/>
    <p:sldId id="862" r:id="rId19"/>
    <p:sldId id="780" r:id="rId20"/>
    <p:sldId id="863" r:id="rId21"/>
    <p:sldId id="835" r:id="rId22"/>
    <p:sldId id="836" r:id="rId23"/>
    <p:sldId id="831" r:id="rId24"/>
    <p:sldId id="837" r:id="rId25"/>
    <p:sldId id="838" r:id="rId26"/>
    <p:sldId id="839" r:id="rId27"/>
    <p:sldId id="840" r:id="rId28"/>
    <p:sldId id="832" r:id="rId29"/>
    <p:sldId id="864" r:id="rId30"/>
    <p:sldId id="841" r:id="rId31"/>
    <p:sldId id="865" r:id="rId32"/>
    <p:sldId id="842" r:id="rId33"/>
    <p:sldId id="843" r:id="rId34"/>
    <p:sldId id="844" r:id="rId35"/>
    <p:sldId id="845" r:id="rId36"/>
    <p:sldId id="824" r:id="rId37"/>
    <p:sldId id="846" r:id="rId38"/>
    <p:sldId id="847" r:id="rId39"/>
    <p:sldId id="848" r:id="rId40"/>
    <p:sldId id="849" r:id="rId41"/>
    <p:sldId id="830" r:id="rId42"/>
    <p:sldId id="850" r:id="rId43"/>
    <p:sldId id="866" r:id="rId44"/>
    <p:sldId id="851" r:id="rId45"/>
    <p:sldId id="852" r:id="rId46"/>
    <p:sldId id="867" r:id="rId47"/>
    <p:sldId id="853" r:id="rId48"/>
    <p:sldId id="854" r:id="rId49"/>
    <p:sldId id="855" r:id="rId50"/>
    <p:sldId id="784" r:id="rId51"/>
    <p:sldId id="868" r:id="rId52"/>
    <p:sldId id="869" r:id="rId53"/>
    <p:sldId id="857" r:id="rId54"/>
    <p:sldId id="870" r:id="rId55"/>
    <p:sldId id="858" r:id="rId56"/>
    <p:sldId id="871" r:id="rId57"/>
    <p:sldId id="859" r:id="rId58"/>
    <p:sldId id="860" r:id="rId59"/>
    <p:sldId id="771" r:id="rId60"/>
    <p:sldId id="765" r:id="rId61"/>
    <p:sldId id="766" r:id="rId62"/>
    <p:sldId id="773" r:id="rId63"/>
    <p:sldId id="291" r:id="rId64"/>
  </p:sldIdLst>
  <p:sldSz cx="9144000" cy="5143500" type="screen16x9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336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Barbara Reif" initials="BR" lastIdx="3" clrIdx="0"/>
  <p:cmAuthor id="1" name="Jane Gibbons -X (jagibbon - DEL ORO CONSULTING INC at Cisco)" initials="JG-(-DOCIaC" lastIdx="28" clrIdx="1">
    <p:extLst/>
  </p:cmAuthor>
  <p:cmAuthor id="2" name="Bob Vachon" initials="BV" lastIdx="24" clrIdx="2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0000CC"/>
    <a:srgbClr val="000099"/>
    <a:srgbClr val="CC99FF"/>
    <a:srgbClr val="CC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675" autoAdjust="0"/>
    <p:restoredTop sz="79374" autoAdjust="0"/>
  </p:normalViewPr>
  <p:slideViewPr>
    <p:cSldViewPr snapToGrid="0" showGuides="1">
      <p:cViewPr varScale="1">
        <p:scale>
          <a:sx n="81" d="100"/>
          <a:sy n="81" d="100"/>
        </p:scale>
        <p:origin x="1350" y="78"/>
      </p:cViewPr>
      <p:guideLst>
        <p:guide orient="horz" pos="1620"/>
        <p:guide pos="33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11" d="100"/>
        <a:sy n="111" d="100"/>
      </p:scale>
      <p:origin x="0" y="-512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6337D9-3022-3D41-8D8A-BDF2F3B0DD8E}" type="datetimeFigureOut">
              <a:rPr lang="en-US" smtClean="0"/>
              <a:t>9/4/2019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41018C-6CAF-B84E-B92C-ECB119457FB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75648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b="0" dirty="0" smtClean="0"/>
              <a:t>Cisco Networking Academy Program</a:t>
            </a:r>
          </a:p>
          <a:p>
            <a:pPr>
              <a:buFontTx/>
              <a:buNone/>
            </a:pPr>
            <a:r>
              <a:rPr lang="en-US" b="0" dirty="0" smtClean="0"/>
              <a:t>Routing and Switching Essentials</a:t>
            </a:r>
            <a:r>
              <a:rPr lang="en-US" b="0" baseline="0" dirty="0" smtClean="0"/>
              <a:t> v6.0</a:t>
            </a:r>
            <a:endParaRPr lang="en-US" b="0" dirty="0" smtClean="0"/>
          </a:p>
          <a:p>
            <a:pPr>
              <a:buFontTx/>
              <a:buNone/>
            </a:pPr>
            <a:r>
              <a:rPr lang="en-US" sz="1200" b="0" dirty="0" smtClean="0"/>
              <a:t>Chapter 2: Static Routing</a:t>
            </a:r>
            <a:endParaRPr lang="en-GB" b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6800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1063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1063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1063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1063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1063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1063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1063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1063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1063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FAD6FEA2-E0A2-4FAE-96AF-664964510D72}" type="slidenum">
              <a:rPr lang="en-US" altLang="en-US" sz="800" smtClean="0"/>
              <a:pPr/>
              <a:t>10</a:t>
            </a:fld>
            <a:endParaRPr lang="en-US" altLang="en-US" sz="800" dirty="0" smtClean="0"/>
          </a:p>
        </p:txBody>
      </p:sp>
      <p:sp>
        <p:nvSpPr>
          <p:cNvPr id="1187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7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dirty="0" smtClean="0"/>
              <a:t>2.1 – 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Implement Static</a:t>
            </a:r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 Routes</a:t>
            </a:r>
            <a:endParaRPr lang="en-US" sz="1200" kern="1200" dirty="0" smtClean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r>
              <a:rPr lang="en-US" dirty="0" smtClean="0"/>
              <a:t>2.1.2 – Types</a:t>
            </a:r>
            <a:r>
              <a:rPr lang="en-US" baseline="0" dirty="0" smtClean="0"/>
              <a:t> of Static Routes</a:t>
            </a:r>
            <a:endParaRPr lang="en-US" dirty="0" smtClean="0"/>
          </a:p>
          <a:p>
            <a:r>
              <a:rPr lang="en-US" dirty="0" smtClean="0"/>
              <a:t>2.1.2.3 – Default Static Route</a:t>
            </a:r>
          </a:p>
          <a:p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1783892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1063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1063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1063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1063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1063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1063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1063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1063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1063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FAD6FEA2-E0A2-4FAE-96AF-664964510D72}" type="slidenum">
              <a:rPr lang="en-US" altLang="en-US" sz="800" smtClean="0"/>
              <a:pPr/>
              <a:t>11</a:t>
            </a:fld>
            <a:endParaRPr lang="en-US" altLang="en-US" sz="800" dirty="0" smtClean="0"/>
          </a:p>
        </p:txBody>
      </p:sp>
      <p:sp>
        <p:nvSpPr>
          <p:cNvPr id="1187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7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dirty="0" smtClean="0"/>
              <a:t>2.1 – 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Implement Static</a:t>
            </a:r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 Routes</a:t>
            </a:r>
            <a:endParaRPr lang="en-US" sz="1200" kern="1200" dirty="0" smtClean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r>
              <a:rPr lang="en-US" dirty="0" smtClean="0"/>
              <a:t>2.1.2 – Types</a:t>
            </a:r>
            <a:r>
              <a:rPr lang="en-US" baseline="0" dirty="0" smtClean="0"/>
              <a:t> of Static Routes</a:t>
            </a:r>
            <a:endParaRPr lang="en-US" dirty="0" smtClean="0"/>
          </a:p>
          <a:p>
            <a:r>
              <a:rPr lang="en-US" dirty="0" smtClean="0"/>
              <a:t>2.1.2.4 – Summary</a:t>
            </a:r>
            <a:r>
              <a:rPr lang="en-US" baseline="0" dirty="0" smtClean="0"/>
              <a:t> Static Route</a:t>
            </a:r>
            <a:endParaRPr lang="en-US" dirty="0" smtClean="0"/>
          </a:p>
          <a:p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7526340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dirty="0" smtClean="0"/>
              <a:t>2.1 – 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Implement Static</a:t>
            </a:r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 Routes</a:t>
            </a:r>
            <a:endParaRPr lang="en-US" sz="1200" kern="1200" dirty="0" smtClean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r>
              <a:rPr lang="en-US" dirty="0" smtClean="0"/>
              <a:t>2.1.2 – Types</a:t>
            </a:r>
            <a:r>
              <a:rPr lang="en-US" baseline="0" dirty="0" smtClean="0"/>
              <a:t> of Static Routes</a:t>
            </a:r>
            <a:endParaRPr lang="en-US" dirty="0" smtClean="0"/>
          </a:p>
          <a:p>
            <a:r>
              <a:rPr lang="en-US" dirty="0" smtClean="0"/>
              <a:t>2.1.2.5 –</a:t>
            </a:r>
            <a:r>
              <a:rPr lang="en-US" baseline="0" dirty="0" smtClean="0"/>
              <a:t> Floating Static Route</a:t>
            </a:r>
          </a:p>
          <a:p>
            <a:endParaRPr lang="en-US" dirty="0" smtClean="0"/>
          </a:p>
          <a:p>
            <a:endParaRPr lang="en-US" alt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3564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1200" b="0" dirty="0" smtClean="0"/>
              <a:t>2 - Static Routing</a:t>
            </a:r>
          </a:p>
          <a:p>
            <a:pPr>
              <a:buFontTx/>
              <a:buNone/>
            </a:pPr>
            <a:r>
              <a:rPr lang="en-US" sz="1200" b="0" dirty="0" smtClean="0"/>
              <a:t>2.2 – Configure Static and Default Routes</a:t>
            </a:r>
            <a:endParaRPr lang="en-GB" b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48871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2.2 – Configure Static</a:t>
            </a:r>
            <a:r>
              <a:rPr lang="en-US" baseline="0" dirty="0" smtClean="0"/>
              <a:t> and Default Routes</a:t>
            </a:r>
            <a:endParaRPr lang="en-US" dirty="0" smtClean="0"/>
          </a:p>
          <a:p>
            <a:r>
              <a:rPr lang="en-US" dirty="0" smtClean="0"/>
              <a:t>2.2.1 – Configure</a:t>
            </a:r>
            <a:r>
              <a:rPr lang="en-US" baseline="0" dirty="0" smtClean="0"/>
              <a:t> IPv4 Static Routes</a:t>
            </a:r>
            <a:endParaRPr lang="en-US" dirty="0" smtClean="0"/>
          </a:p>
          <a:p>
            <a:r>
              <a:rPr lang="en-US" dirty="0" smtClean="0"/>
              <a:t>2.2.1.1 –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ip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route Command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75828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2.2 – Configure Static</a:t>
            </a:r>
            <a:r>
              <a:rPr lang="en-US" baseline="0" dirty="0" smtClean="0"/>
              <a:t> and Default Routes</a:t>
            </a:r>
            <a:endParaRPr lang="en-US" dirty="0" smtClean="0"/>
          </a:p>
          <a:p>
            <a:r>
              <a:rPr lang="en-US" dirty="0" smtClean="0"/>
              <a:t>2.2.1 – Configure</a:t>
            </a:r>
            <a:r>
              <a:rPr lang="en-US" baseline="0" dirty="0" smtClean="0"/>
              <a:t> IPv4 Static Routes</a:t>
            </a:r>
            <a:endParaRPr lang="en-US" dirty="0" smtClean="0"/>
          </a:p>
          <a:p>
            <a:r>
              <a:rPr lang="en-US" dirty="0" smtClean="0"/>
              <a:t>2.2.1.2 –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Next-Hop Options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45822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2.2 – Configure Static</a:t>
            </a:r>
            <a:r>
              <a:rPr lang="en-US" baseline="0" dirty="0" smtClean="0"/>
              <a:t> and Default Routes</a:t>
            </a:r>
            <a:endParaRPr lang="en-US" dirty="0" smtClean="0"/>
          </a:p>
          <a:p>
            <a:r>
              <a:rPr lang="en-US" dirty="0" smtClean="0"/>
              <a:t>2.2.1 – Configure</a:t>
            </a:r>
            <a:r>
              <a:rPr lang="en-US" baseline="0" dirty="0" smtClean="0"/>
              <a:t> IPv4 Static Routes</a:t>
            </a:r>
            <a:endParaRPr lang="en-US" dirty="0" smtClean="0"/>
          </a:p>
          <a:p>
            <a:r>
              <a:rPr lang="en-US" dirty="0" smtClean="0"/>
              <a:t>2.2.1.2 –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Next-Hop Options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52907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2.2 – Configure Static</a:t>
            </a:r>
            <a:r>
              <a:rPr lang="en-US" baseline="0" dirty="0" smtClean="0"/>
              <a:t> and Default Routes</a:t>
            </a:r>
            <a:endParaRPr lang="en-US" dirty="0" smtClean="0"/>
          </a:p>
          <a:p>
            <a:r>
              <a:rPr lang="en-US" dirty="0" smtClean="0"/>
              <a:t>2.2.1 – Configure</a:t>
            </a:r>
            <a:r>
              <a:rPr lang="en-US" baseline="0" dirty="0" smtClean="0"/>
              <a:t> IPv4 Static Routes</a:t>
            </a:r>
            <a:endParaRPr lang="en-US" dirty="0" smtClean="0"/>
          </a:p>
          <a:p>
            <a:r>
              <a:rPr lang="en-US" dirty="0" smtClean="0"/>
              <a:t>2.2.1.3 –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Configure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Next-Hop Static Route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330026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2.2 – Configure Static</a:t>
            </a:r>
            <a:r>
              <a:rPr lang="en-US" baseline="0" dirty="0" smtClean="0"/>
              <a:t> and Default Routes</a:t>
            </a:r>
            <a:endParaRPr lang="en-US" dirty="0" smtClean="0"/>
          </a:p>
          <a:p>
            <a:r>
              <a:rPr lang="en-US" dirty="0" smtClean="0"/>
              <a:t>2.2.1 – Configure</a:t>
            </a:r>
            <a:r>
              <a:rPr lang="en-US" baseline="0" dirty="0" smtClean="0"/>
              <a:t> IPv4 Static Routes</a:t>
            </a:r>
            <a:endParaRPr lang="en-US" dirty="0" smtClean="0"/>
          </a:p>
          <a:p>
            <a:r>
              <a:rPr lang="en-US" dirty="0" smtClean="0"/>
              <a:t>2.2.1.3 –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Configure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Next-Hop Static Route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84474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2.2 – Configure Static</a:t>
            </a:r>
            <a:r>
              <a:rPr lang="en-US" baseline="0" dirty="0" smtClean="0"/>
              <a:t> and Default Routes</a:t>
            </a:r>
            <a:endParaRPr lang="en-US" dirty="0" smtClean="0"/>
          </a:p>
          <a:p>
            <a:r>
              <a:rPr lang="en-US" dirty="0" smtClean="0"/>
              <a:t>2.2.1 – Configure</a:t>
            </a:r>
            <a:r>
              <a:rPr lang="en-US" baseline="0" dirty="0" smtClean="0"/>
              <a:t> IPv4 Static Routes</a:t>
            </a:r>
            <a:endParaRPr lang="en-US" dirty="0" smtClean="0"/>
          </a:p>
          <a:p>
            <a:r>
              <a:rPr lang="en-US" dirty="0" smtClean="0"/>
              <a:t>2.2.1.4 –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Configure a Directly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Connected Static Route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10063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11"/>
          <p:cNvSpPr txBox="1">
            <a:spLocks noGrp="1" noChangeArrowheads="1"/>
          </p:cNvSpPr>
          <p:nvPr/>
        </p:nvSpPr>
        <p:spPr bwMode="auto">
          <a:xfrm>
            <a:off x="5929313" y="8680450"/>
            <a:ext cx="812800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819" tIns="0" rIns="18819" bIns="0" anchor="b"/>
          <a:lstStyle>
            <a:lvl1pPr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/>
            <a:fld id="{7C839C26-801B-42B6-A101-60F37FE2B0A8}" type="slidenum">
              <a:rPr lang="en-US" sz="800" b="0"/>
              <a:pPr algn="r"/>
              <a:t>2</a:t>
            </a:fld>
            <a:endParaRPr lang="en-US" sz="800" b="0" dirty="0"/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n-US" b="0" dirty="0" smtClean="0"/>
              <a:t>Cisco Networking Academy Program</a:t>
            </a:r>
          </a:p>
          <a:p>
            <a:pPr>
              <a:buFontTx/>
              <a:buNone/>
            </a:pPr>
            <a:r>
              <a:rPr lang="en-US" b="0" dirty="0" smtClean="0"/>
              <a:t>Routing and Switching Essentials</a:t>
            </a:r>
            <a:r>
              <a:rPr lang="en-US" b="0" baseline="0" dirty="0" smtClean="0"/>
              <a:t> v6.0</a:t>
            </a:r>
            <a:endParaRPr lang="en-US" b="0" dirty="0" smtClean="0"/>
          </a:p>
          <a:p>
            <a:pPr>
              <a:buFontTx/>
              <a:buNone/>
            </a:pPr>
            <a:r>
              <a:rPr lang="en-US" sz="1200" b="0" dirty="0" smtClean="0"/>
              <a:t>Chapter 2: Static Routing</a:t>
            </a:r>
            <a:endParaRPr lang="en-GB" b="0" dirty="0" smtClean="0"/>
          </a:p>
          <a:p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102475214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2.2 – Configure Static</a:t>
            </a:r>
            <a:r>
              <a:rPr lang="en-US" baseline="0" dirty="0" smtClean="0"/>
              <a:t> and Default Routes</a:t>
            </a:r>
            <a:endParaRPr lang="en-US" dirty="0" smtClean="0"/>
          </a:p>
          <a:p>
            <a:r>
              <a:rPr lang="en-US" dirty="0" smtClean="0"/>
              <a:t>2.2.1 – Configure</a:t>
            </a:r>
            <a:r>
              <a:rPr lang="en-US" baseline="0" dirty="0" smtClean="0"/>
              <a:t> IPv4 Static Routes</a:t>
            </a:r>
            <a:endParaRPr lang="en-US" dirty="0" smtClean="0"/>
          </a:p>
          <a:p>
            <a:r>
              <a:rPr lang="en-US" dirty="0" smtClean="0"/>
              <a:t>2.2.1.4 –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Configure a Directly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Connected Static Route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59363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2.2 – Configure Static</a:t>
            </a:r>
            <a:r>
              <a:rPr lang="en-US" baseline="0" dirty="0" smtClean="0"/>
              <a:t> and Default Routes</a:t>
            </a:r>
            <a:endParaRPr lang="en-US" dirty="0" smtClean="0"/>
          </a:p>
          <a:p>
            <a:r>
              <a:rPr lang="en-US" dirty="0" smtClean="0"/>
              <a:t>2.2.1 – Configure</a:t>
            </a:r>
            <a:r>
              <a:rPr lang="en-US" baseline="0" dirty="0" smtClean="0"/>
              <a:t> IPv4 Static Routes</a:t>
            </a:r>
            <a:endParaRPr lang="en-US" dirty="0" smtClean="0"/>
          </a:p>
          <a:p>
            <a:r>
              <a:rPr lang="en-US" dirty="0" smtClean="0"/>
              <a:t>2.2.1.5 –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Configure a Fully Specified Static Route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537960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2.2 – Configure Static</a:t>
            </a:r>
            <a:r>
              <a:rPr lang="en-US" baseline="0" dirty="0" smtClean="0"/>
              <a:t> and Default Routes</a:t>
            </a:r>
            <a:endParaRPr lang="en-US" dirty="0" smtClean="0"/>
          </a:p>
          <a:p>
            <a:r>
              <a:rPr lang="en-US" dirty="0" smtClean="0"/>
              <a:t>2.2.1 – Configure</a:t>
            </a:r>
            <a:r>
              <a:rPr lang="en-US" baseline="0" dirty="0" smtClean="0"/>
              <a:t> IPv4 Static Routes</a:t>
            </a:r>
            <a:endParaRPr lang="en-US" dirty="0" smtClean="0"/>
          </a:p>
          <a:p>
            <a:r>
              <a:rPr lang="en-US" dirty="0" smtClean="0"/>
              <a:t>2.2.1.6 –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Verify a Static Route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163322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2.2 – Configure Static</a:t>
            </a:r>
            <a:r>
              <a:rPr lang="en-US" baseline="0" dirty="0" smtClean="0"/>
              <a:t> and Default Routes</a:t>
            </a:r>
          </a:p>
          <a:p>
            <a:r>
              <a:rPr lang="en-US" dirty="0" smtClean="0"/>
              <a:t>2.2.2 – Configure IPv4 Default</a:t>
            </a:r>
            <a:r>
              <a:rPr lang="en-US" baseline="0" dirty="0" smtClean="0"/>
              <a:t> Routes</a:t>
            </a:r>
            <a:endParaRPr lang="en-US" dirty="0" smtClean="0"/>
          </a:p>
          <a:p>
            <a:r>
              <a:rPr lang="en-US" dirty="0" smtClean="0"/>
              <a:t>2.2.2.1 –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Default Static Route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102513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2.2 – Configure Static</a:t>
            </a:r>
            <a:r>
              <a:rPr lang="en-US" baseline="0" dirty="0" smtClean="0"/>
              <a:t> and Default Routes</a:t>
            </a:r>
          </a:p>
          <a:p>
            <a:r>
              <a:rPr lang="en-US" dirty="0" smtClean="0"/>
              <a:t>2.2.2 – Configure IPv4 Default</a:t>
            </a:r>
            <a:r>
              <a:rPr lang="en-US" baseline="0" dirty="0" smtClean="0"/>
              <a:t> Routes</a:t>
            </a:r>
            <a:endParaRPr lang="en-US" dirty="0" smtClean="0"/>
          </a:p>
          <a:p>
            <a:r>
              <a:rPr lang="en-US" dirty="0" smtClean="0"/>
              <a:t>2.2.2.2 – Configure a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Default Static Route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784783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2.2 – Configure Static</a:t>
            </a:r>
            <a:r>
              <a:rPr lang="en-US" baseline="0" dirty="0" smtClean="0"/>
              <a:t> and Default Routes</a:t>
            </a:r>
          </a:p>
          <a:p>
            <a:r>
              <a:rPr lang="en-US" dirty="0" smtClean="0"/>
              <a:t>2.2.2 – Configure IPv4 Default</a:t>
            </a:r>
            <a:r>
              <a:rPr lang="en-US" baseline="0" dirty="0" smtClean="0"/>
              <a:t> Routes</a:t>
            </a:r>
            <a:endParaRPr lang="en-US" dirty="0" smtClean="0"/>
          </a:p>
          <a:p>
            <a:r>
              <a:rPr lang="en-US" dirty="0" smtClean="0"/>
              <a:t>2.2.2.3 – Verify a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Default Static Route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24863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2.2 – Configure Static</a:t>
            </a:r>
            <a:r>
              <a:rPr lang="en-US" baseline="0" dirty="0" smtClean="0"/>
              <a:t> and Default Routes</a:t>
            </a:r>
          </a:p>
          <a:p>
            <a:r>
              <a:rPr lang="en-US" dirty="0" smtClean="0"/>
              <a:t>2.2.2 – Configure IPv4 Default</a:t>
            </a:r>
            <a:r>
              <a:rPr lang="en-US" baseline="0" dirty="0" smtClean="0"/>
              <a:t> Routes</a:t>
            </a:r>
            <a:endParaRPr lang="en-US" dirty="0" smtClean="0"/>
          </a:p>
          <a:p>
            <a:r>
              <a:rPr lang="en-US" dirty="0" smtClean="0"/>
              <a:t>2.2.2.4 – Packet Tracer – Configuring</a:t>
            </a:r>
            <a:r>
              <a:rPr lang="en-US" baseline="0" dirty="0" smtClean="0"/>
              <a:t> IPv4 Static and Default Routes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243097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2.2 – Configure Static</a:t>
            </a:r>
            <a:r>
              <a:rPr lang="en-US" baseline="0" dirty="0" smtClean="0"/>
              <a:t> and Default Routes</a:t>
            </a:r>
          </a:p>
          <a:p>
            <a:r>
              <a:rPr lang="en-US" dirty="0" smtClean="0"/>
              <a:t>2.2.2 – Configure IPv4 Default</a:t>
            </a:r>
            <a:r>
              <a:rPr lang="en-US" baseline="0" dirty="0" smtClean="0"/>
              <a:t> Routes</a:t>
            </a:r>
            <a:endParaRPr lang="en-US" dirty="0" smtClean="0"/>
          </a:p>
          <a:p>
            <a:r>
              <a:rPr lang="en-US" dirty="0" smtClean="0"/>
              <a:t>2.2.2.5 – Lab– Configuring</a:t>
            </a:r>
            <a:r>
              <a:rPr lang="en-US" baseline="0" dirty="0" smtClean="0"/>
              <a:t> IPv4 Static and Default Routes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705839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2.2 – Configure Static</a:t>
            </a:r>
            <a:r>
              <a:rPr lang="en-US" baseline="0" dirty="0" smtClean="0"/>
              <a:t> and Default Routes</a:t>
            </a:r>
          </a:p>
          <a:p>
            <a:r>
              <a:rPr lang="en-US" dirty="0" smtClean="0"/>
              <a:t>2.2.3 – Configure IPv6 Static Routes</a:t>
            </a:r>
          </a:p>
          <a:p>
            <a:r>
              <a:rPr lang="en-US" dirty="0" smtClean="0"/>
              <a:t>2.2.3.1 – The</a:t>
            </a:r>
            <a:r>
              <a:rPr lang="en-US" baseline="0" dirty="0" smtClean="0"/>
              <a:t> ipv6 route Command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795626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2.2 – Configure Static</a:t>
            </a:r>
            <a:r>
              <a:rPr lang="en-US" baseline="0" dirty="0" smtClean="0"/>
              <a:t> and Default Routes</a:t>
            </a:r>
          </a:p>
          <a:p>
            <a:r>
              <a:rPr lang="en-US" dirty="0" smtClean="0"/>
              <a:t>2.2.3 – Configure IPv6 Static Routes</a:t>
            </a:r>
          </a:p>
          <a:p>
            <a:r>
              <a:rPr lang="en-US" dirty="0" smtClean="0"/>
              <a:t>2.2.3.1 – The</a:t>
            </a:r>
            <a:r>
              <a:rPr lang="en-US" baseline="0" dirty="0" smtClean="0"/>
              <a:t> ipv6 route Command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44042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11"/>
          <p:cNvSpPr txBox="1">
            <a:spLocks noGrp="1" noChangeArrowheads="1"/>
          </p:cNvSpPr>
          <p:nvPr/>
        </p:nvSpPr>
        <p:spPr bwMode="auto">
          <a:xfrm>
            <a:off x="5929313" y="8680450"/>
            <a:ext cx="812800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819" tIns="0" rIns="18819" bIns="0" anchor="b"/>
          <a:lstStyle>
            <a:lvl1pPr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/>
            <a:fld id="{7C839C26-801B-42B6-A101-60F37FE2B0A8}" type="slidenum">
              <a:rPr lang="en-US" sz="800" b="0"/>
              <a:pPr algn="r"/>
              <a:t>3</a:t>
            </a:fld>
            <a:endParaRPr lang="en-US" sz="800" b="0" dirty="0"/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n-US" b="0" dirty="0" smtClean="0"/>
              <a:t>Cisco Networking Academy Program</a:t>
            </a:r>
          </a:p>
          <a:p>
            <a:pPr>
              <a:buFontTx/>
              <a:buNone/>
            </a:pPr>
            <a:r>
              <a:rPr lang="en-US" b="0" dirty="0" smtClean="0"/>
              <a:t>Routing and Switching Essentials</a:t>
            </a:r>
            <a:r>
              <a:rPr lang="en-US" b="0" baseline="0" dirty="0" smtClean="0"/>
              <a:t> v6.0</a:t>
            </a:r>
            <a:endParaRPr lang="en-US" b="0" dirty="0" smtClean="0"/>
          </a:p>
          <a:p>
            <a:pPr>
              <a:buFontTx/>
              <a:buNone/>
            </a:pPr>
            <a:r>
              <a:rPr lang="en-US" sz="1200" b="0" dirty="0" smtClean="0"/>
              <a:t>Chapter 2: Static Routing</a:t>
            </a:r>
            <a:endParaRPr lang="en-GB" b="0" dirty="0" smtClean="0"/>
          </a:p>
          <a:p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259864476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2.2 – Configure Static</a:t>
            </a:r>
            <a:r>
              <a:rPr lang="en-US" baseline="0" dirty="0" smtClean="0"/>
              <a:t> and Default Routes</a:t>
            </a:r>
          </a:p>
          <a:p>
            <a:r>
              <a:rPr lang="en-US" dirty="0" smtClean="0"/>
              <a:t>2.2.3 – Configure IPv6 Static Routes</a:t>
            </a:r>
          </a:p>
          <a:p>
            <a:r>
              <a:rPr lang="en-US" dirty="0" smtClean="0"/>
              <a:t>2.2.3.2 – Next</a:t>
            </a:r>
            <a:r>
              <a:rPr lang="en-US" baseline="0" dirty="0" smtClean="0"/>
              <a:t>-</a:t>
            </a:r>
            <a:r>
              <a:rPr lang="en-US" dirty="0" smtClean="0"/>
              <a:t>Hop</a:t>
            </a:r>
            <a:r>
              <a:rPr lang="en-US" baseline="0" dirty="0" smtClean="0"/>
              <a:t> Options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152284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2.2 – Configure Static</a:t>
            </a:r>
            <a:r>
              <a:rPr lang="en-US" baseline="0" dirty="0" smtClean="0"/>
              <a:t> and Default Routes</a:t>
            </a:r>
          </a:p>
          <a:p>
            <a:r>
              <a:rPr lang="en-US" dirty="0" smtClean="0"/>
              <a:t>2.2.3 – Configure IPv6 Static Routes</a:t>
            </a:r>
          </a:p>
          <a:p>
            <a:r>
              <a:rPr lang="en-US" dirty="0" smtClean="0"/>
              <a:t>2.2.3.2 – Next—Hop</a:t>
            </a:r>
            <a:r>
              <a:rPr lang="en-US" baseline="0" dirty="0" smtClean="0"/>
              <a:t> Options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766635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2.2 – Configure Static</a:t>
            </a:r>
            <a:r>
              <a:rPr lang="en-US" baseline="0" dirty="0" smtClean="0"/>
              <a:t> and Default Routes</a:t>
            </a:r>
          </a:p>
          <a:p>
            <a:r>
              <a:rPr lang="en-US" dirty="0" smtClean="0"/>
              <a:t>2.2.3 – Configure IPv6 Static Routes</a:t>
            </a:r>
          </a:p>
          <a:p>
            <a:r>
              <a:rPr lang="en-US" dirty="0" smtClean="0"/>
              <a:t>2.2.3.3 – Configure a Next</a:t>
            </a:r>
            <a:r>
              <a:rPr lang="en-US" baseline="0" dirty="0" smtClean="0"/>
              <a:t> Hop Static IPv6 Route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534431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2.2 – Configure Static</a:t>
            </a:r>
            <a:r>
              <a:rPr lang="en-US" baseline="0" dirty="0" smtClean="0"/>
              <a:t> and Default Routes</a:t>
            </a:r>
          </a:p>
          <a:p>
            <a:r>
              <a:rPr lang="en-US" dirty="0" smtClean="0"/>
              <a:t>2.2.3 – Configure IPv6 Static Routes</a:t>
            </a:r>
          </a:p>
          <a:p>
            <a:r>
              <a:rPr lang="en-US" dirty="0" smtClean="0"/>
              <a:t>2.2.3.4 – Configure a Directly Connected Static IPv6</a:t>
            </a:r>
            <a:r>
              <a:rPr lang="en-US" baseline="0" dirty="0" smtClean="0"/>
              <a:t> Route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644009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2.2 – Configure Static</a:t>
            </a:r>
            <a:r>
              <a:rPr lang="en-US" baseline="0" dirty="0" smtClean="0"/>
              <a:t> and Default Routes</a:t>
            </a:r>
          </a:p>
          <a:p>
            <a:r>
              <a:rPr lang="en-US" dirty="0" smtClean="0"/>
              <a:t>2.2.3 – Configure IPv6 Static Routes</a:t>
            </a:r>
          </a:p>
          <a:p>
            <a:r>
              <a:rPr lang="en-US" dirty="0" smtClean="0"/>
              <a:t>2.2.3.5 – Configure a Fully Specified Static IPv6</a:t>
            </a:r>
            <a:r>
              <a:rPr lang="en-US" baseline="0" dirty="0" smtClean="0"/>
              <a:t> Route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081257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2.2 – Configure Static</a:t>
            </a:r>
            <a:r>
              <a:rPr lang="en-US" baseline="0" dirty="0" smtClean="0"/>
              <a:t> and Default Routes</a:t>
            </a:r>
          </a:p>
          <a:p>
            <a:r>
              <a:rPr lang="en-US" dirty="0" smtClean="0"/>
              <a:t>2.2.3 – Configure IPv6 Static Routes</a:t>
            </a:r>
          </a:p>
          <a:p>
            <a:r>
              <a:rPr lang="en-US" dirty="0" smtClean="0"/>
              <a:t>2.2.3.6 – Verify IPv6</a:t>
            </a:r>
            <a:r>
              <a:rPr lang="en-US" baseline="0" dirty="0" smtClean="0"/>
              <a:t> Static Routes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433978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2.2 – Configure Static</a:t>
            </a:r>
            <a:r>
              <a:rPr lang="en-US" baseline="0" dirty="0" smtClean="0"/>
              <a:t> and Default Routes</a:t>
            </a:r>
          </a:p>
          <a:p>
            <a:r>
              <a:rPr lang="en-US" dirty="0" smtClean="0"/>
              <a:t>2.2.4 – Configure IPv6 Default Routes</a:t>
            </a:r>
          </a:p>
          <a:p>
            <a:r>
              <a:rPr lang="en-US" dirty="0" smtClean="0"/>
              <a:t>2.2.4.1 – Default</a:t>
            </a:r>
            <a:r>
              <a:rPr lang="en-US" baseline="0" dirty="0" smtClean="0"/>
              <a:t> Static IPv6 Route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388937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2.2 – Configure Static</a:t>
            </a:r>
            <a:r>
              <a:rPr lang="en-US" baseline="0" dirty="0" smtClean="0"/>
              <a:t> and Default Routes</a:t>
            </a:r>
          </a:p>
          <a:p>
            <a:r>
              <a:rPr lang="en-US" dirty="0" smtClean="0"/>
              <a:t>2.2.4 – Configure IPv6 Default Routes</a:t>
            </a:r>
          </a:p>
          <a:p>
            <a:r>
              <a:rPr lang="en-US" dirty="0" smtClean="0"/>
              <a:t>2.2.4.2 – Configure</a:t>
            </a:r>
            <a:r>
              <a:rPr lang="en-US" baseline="0" dirty="0" smtClean="0"/>
              <a:t> a </a:t>
            </a:r>
            <a:r>
              <a:rPr lang="en-US" dirty="0" smtClean="0"/>
              <a:t>Default</a:t>
            </a:r>
            <a:r>
              <a:rPr lang="en-US" baseline="0" dirty="0" smtClean="0"/>
              <a:t> Static IPv6 Route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152840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2.2 – Configure Static</a:t>
            </a:r>
            <a:r>
              <a:rPr lang="en-US" baseline="0" dirty="0" smtClean="0"/>
              <a:t> and Default Routes</a:t>
            </a:r>
          </a:p>
          <a:p>
            <a:r>
              <a:rPr lang="en-US" dirty="0" smtClean="0"/>
              <a:t>2.2.4 – Configure IPv6 Default Routes</a:t>
            </a:r>
          </a:p>
          <a:p>
            <a:r>
              <a:rPr lang="en-US" dirty="0" smtClean="0"/>
              <a:t>2.2.4.3 – Verify</a:t>
            </a:r>
            <a:r>
              <a:rPr lang="en-US" baseline="0" dirty="0" smtClean="0"/>
              <a:t> a </a:t>
            </a:r>
            <a:r>
              <a:rPr lang="en-US" dirty="0" smtClean="0"/>
              <a:t>Default</a:t>
            </a:r>
            <a:r>
              <a:rPr lang="en-US" baseline="0" dirty="0" smtClean="0"/>
              <a:t> Static Route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012354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2.2 – Configure Static</a:t>
            </a:r>
            <a:r>
              <a:rPr lang="en-US" baseline="0" dirty="0" smtClean="0"/>
              <a:t> and Default Routes</a:t>
            </a:r>
          </a:p>
          <a:p>
            <a:r>
              <a:rPr lang="en-US" dirty="0" smtClean="0"/>
              <a:t>2.2.4 – Configure IPv6 Default Routes</a:t>
            </a:r>
          </a:p>
          <a:p>
            <a:r>
              <a:rPr lang="en-US" dirty="0" smtClean="0"/>
              <a:t>2.2.4.4 – Packet Tracer – Configuring IPv6 Static and Default Routes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56252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1200" b="0" dirty="0" smtClean="0"/>
              <a:t>2 - Static Routing</a:t>
            </a:r>
          </a:p>
          <a:p>
            <a:pPr>
              <a:buFontTx/>
              <a:buNone/>
            </a:pPr>
            <a:r>
              <a:rPr lang="en-US" sz="1200" b="0" dirty="0" smtClean="0"/>
              <a:t>2.1 – Implement Static Routes</a:t>
            </a:r>
            <a:endParaRPr lang="en-GB" b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552962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2.2 – Configure Static</a:t>
            </a:r>
            <a:r>
              <a:rPr lang="en-US" baseline="0" dirty="0" smtClean="0"/>
              <a:t> and Default Routes</a:t>
            </a:r>
          </a:p>
          <a:p>
            <a:r>
              <a:rPr lang="en-US" dirty="0" smtClean="0"/>
              <a:t>2.2.4 – Configure IPv6 Default Routes</a:t>
            </a:r>
          </a:p>
          <a:p>
            <a:r>
              <a:rPr lang="en-US" dirty="0" smtClean="0"/>
              <a:t>2.2.4.5 – Lab – Configuring IPv6 Static and Default Routes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809708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2.2 – Configure Static</a:t>
            </a:r>
            <a:r>
              <a:rPr lang="en-US" baseline="0" dirty="0" smtClean="0"/>
              <a:t> and Default Routes</a:t>
            </a:r>
          </a:p>
          <a:p>
            <a:r>
              <a:rPr lang="en-US" dirty="0" smtClean="0"/>
              <a:t>2.2.5 – Configure Floating Static Routes</a:t>
            </a:r>
          </a:p>
          <a:p>
            <a:r>
              <a:rPr lang="en-US" dirty="0" smtClean="0"/>
              <a:t>2.2.5.1 – Floating Static</a:t>
            </a:r>
            <a:r>
              <a:rPr lang="en-US" baseline="0" dirty="0" smtClean="0"/>
              <a:t> Routes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13966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2.2 – Configure Static</a:t>
            </a:r>
            <a:r>
              <a:rPr lang="en-US" baseline="0" dirty="0" smtClean="0"/>
              <a:t> and Default Routes</a:t>
            </a:r>
          </a:p>
          <a:p>
            <a:r>
              <a:rPr lang="en-US" dirty="0" smtClean="0"/>
              <a:t>2.2.5 – Configure Floating Static Routes</a:t>
            </a:r>
          </a:p>
          <a:p>
            <a:r>
              <a:rPr lang="en-US" dirty="0" smtClean="0"/>
              <a:t>2.2.5.2 – Configure an IPv4 Floating Static</a:t>
            </a:r>
            <a:r>
              <a:rPr lang="en-US" baseline="0" dirty="0" smtClean="0"/>
              <a:t> Route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60700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2.2 – Configure Static</a:t>
            </a:r>
            <a:r>
              <a:rPr lang="en-US" baseline="0" dirty="0" smtClean="0"/>
              <a:t> and Default Routes</a:t>
            </a:r>
          </a:p>
          <a:p>
            <a:r>
              <a:rPr lang="en-US" dirty="0" smtClean="0"/>
              <a:t>2.2.5 – Configure Floating Static Routes</a:t>
            </a:r>
          </a:p>
          <a:p>
            <a:r>
              <a:rPr lang="en-US" dirty="0" smtClean="0"/>
              <a:t>2.2.5.3 – Test</a:t>
            </a:r>
            <a:r>
              <a:rPr lang="en-US" baseline="0" dirty="0" smtClean="0"/>
              <a:t> </a:t>
            </a:r>
            <a:r>
              <a:rPr lang="en-US" baseline="0" smtClean="0"/>
              <a:t>the IPv4 </a:t>
            </a:r>
            <a:r>
              <a:rPr lang="en-US" dirty="0" smtClean="0"/>
              <a:t>Floating Static</a:t>
            </a:r>
            <a:r>
              <a:rPr lang="en-US" baseline="0" dirty="0" smtClean="0"/>
              <a:t> Route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89719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2.2 – Configure Static</a:t>
            </a:r>
            <a:r>
              <a:rPr lang="en-US" baseline="0" dirty="0" smtClean="0"/>
              <a:t> and Default Routes</a:t>
            </a:r>
          </a:p>
          <a:p>
            <a:r>
              <a:rPr lang="en-US" dirty="0" smtClean="0"/>
              <a:t>2.2.5 – Configure Floating Static Routes</a:t>
            </a:r>
          </a:p>
          <a:p>
            <a:r>
              <a:rPr lang="en-US" dirty="0" smtClean="0"/>
              <a:t>2.2.5.3 – Test</a:t>
            </a:r>
            <a:r>
              <a:rPr lang="en-US" baseline="0" dirty="0" smtClean="0"/>
              <a:t> the IPv4 </a:t>
            </a:r>
            <a:r>
              <a:rPr lang="en-US" dirty="0" smtClean="0"/>
              <a:t>Floating Static</a:t>
            </a:r>
            <a:r>
              <a:rPr lang="en-US" baseline="0" dirty="0" smtClean="0"/>
              <a:t> Route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974937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2.2 – Configure Static</a:t>
            </a:r>
            <a:r>
              <a:rPr lang="en-US" baseline="0" dirty="0" smtClean="0"/>
              <a:t> and Default Routes</a:t>
            </a:r>
          </a:p>
          <a:p>
            <a:r>
              <a:rPr lang="en-US" dirty="0" smtClean="0"/>
              <a:t>2.2.5 – Configure Floating Static Routes</a:t>
            </a:r>
          </a:p>
          <a:p>
            <a:r>
              <a:rPr lang="en-US" dirty="0" smtClean="0"/>
              <a:t>2.2.5.4 –Configure an IPv6 Floating Static</a:t>
            </a:r>
            <a:r>
              <a:rPr lang="en-US" baseline="0" dirty="0" smtClean="0"/>
              <a:t> Route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051383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2.2 – Configure Static</a:t>
            </a:r>
            <a:r>
              <a:rPr lang="en-US" baseline="0" dirty="0" smtClean="0"/>
              <a:t> and Default Routes</a:t>
            </a:r>
          </a:p>
          <a:p>
            <a:r>
              <a:rPr lang="en-US" dirty="0" smtClean="0"/>
              <a:t>2.2.5 – Configure Floating Static Routes</a:t>
            </a:r>
          </a:p>
          <a:p>
            <a:r>
              <a:rPr lang="en-US" dirty="0" smtClean="0"/>
              <a:t>2.2.5.5 –Packet Tracer - Configuring Floating Static</a:t>
            </a:r>
            <a:r>
              <a:rPr lang="en-US" baseline="0" dirty="0" smtClean="0"/>
              <a:t> Routes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0702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2.2 – Configure Static</a:t>
            </a:r>
            <a:r>
              <a:rPr lang="en-US" baseline="0" dirty="0" smtClean="0"/>
              <a:t> and Default Routes</a:t>
            </a:r>
          </a:p>
          <a:p>
            <a:r>
              <a:rPr lang="en-US" dirty="0" smtClean="0"/>
              <a:t>2.2.6 – Configure Static</a:t>
            </a:r>
            <a:r>
              <a:rPr lang="en-US" baseline="0" dirty="0" smtClean="0"/>
              <a:t> Host Routes</a:t>
            </a:r>
            <a:endParaRPr lang="en-US" dirty="0" smtClean="0"/>
          </a:p>
          <a:p>
            <a:r>
              <a:rPr lang="en-US" dirty="0" smtClean="0"/>
              <a:t>2.2.6.1 – Automatically Installed Host </a:t>
            </a:r>
            <a:r>
              <a:rPr lang="en-US" baseline="0" dirty="0" smtClean="0"/>
              <a:t>Routes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463917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2.2 – Configure Static</a:t>
            </a:r>
            <a:r>
              <a:rPr lang="en-US" baseline="0" dirty="0" smtClean="0"/>
              <a:t> and Default Routes</a:t>
            </a:r>
          </a:p>
          <a:p>
            <a:r>
              <a:rPr lang="en-US" dirty="0" smtClean="0"/>
              <a:t>2.2.6 – Configure Static</a:t>
            </a:r>
            <a:r>
              <a:rPr lang="en-US" baseline="0" dirty="0" smtClean="0"/>
              <a:t> Host Routes</a:t>
            </a:r>
            <a:endParaRPr lang="en-US" dirty="0" smtClean="0"/>
          </a:p>
          <a:p>
            <a:r>
              <a:rPr lang="en-US" dirty="0" smtClean="0"/>
              <a:t>2.2.6.2 – Configure IPv4 and IPv6 Static Host </a:t>
            </a:r>
            <a:r>
              <a:rPr lang="en-US" baseline="0" dirty="0" smtClean="0"/>
              <a:t>Routes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030154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1200" b="0" dirty="0" smtClean="0"/>
              <a:t>2 - Static Routing</a:t>
            </a:r>
          </a:p>
          <a:p>
            <a:pPr>
              <a:buFontTx/>
              <a:buNone/>
            </a:pPr>
            <a:r>
              <a:rPr lang="en-US" sz="1200" b="0" dirty="0" smtClean="0"/>
              <a:t>2.3 – Troubleshoot</a:t>
            </a:r>
            <a:r>
              <a:rPr lang="en-US" sz="1200" b="0" baseline="0" dirty="0" smtClean="0"/>
              <a:t> Static and Default Routes</a:t>
            </a:r>
            <a:endParaRPr lang="en-GB" b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4104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5</a:t>
            </a:fld>
            <a:endParaRPr lang="en-US" altLang="en-US" sz="800" dirty="0" smtClean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2.1 – Implement Static</a:t>
            </a:r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 Routes</a:t>
            </a:r>
            <a:endParaRPr lang="en-US" sz="1200" kern="1200" dirty="0" smtClean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2.1.1 – Static Routing 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2.1.1.1</a:t>
            </a:r>
            <a:r>
              <a:rPr lang="en-US" baseline="0" dirty="0" smtClean="0">
                <a:latin typeface="Arial" charset="0"/>
              </a:rPr>
              <a:t> – Reach Remote Networks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52519018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2.3 – Troubleshoot</a:t>
            </a:r>
            <a:r>
              <a:rPr lang="en-US" baseline="0" dirty="0" smtClean="0"/>
              <a:t> Static and Default Routes</a:t>
            </a:r>
          </a:p>
          <a:p>
            <a:r>
              <a:rPr lang="en-US" dirty="0" smtClean="0"/>
              <a:t>2.3.1 – Packet</a:t>
            </a:r>
            <a:r>
              <a:rPr lang="en-US" baseline="0" dirty="0" smtClean="0"/>
              <a:t> Processing with Static Routes</a:t>
            </a:r>
            <a:endParaRPr lang="en-US" dirty="0" smtClean="0"/>
          </a:p>
          <a:p>
            <a:r>
              <a:rPr lang="en-US" dirty="0" smtClean="0"/>
              <a:t>2.3.1.1 – Static Routes and Packet Forwarding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776062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2.3 – Troubleshoot</a:t>
            </a:r>
            <a:r>
              <a:rPr lang="en-US" baseline="0" dirty="0" smtClean="0"/>
              <a:t> Static and Default Routes</a:t>
            </a:r>
          </a:p>
          <a:p>
            <a:r>
              <a:rPr lang="en-US" dirty="0" smtClean="0"/>
              <a:t>2.3.1 – Packet</a:t>
            </a:r>
            <a:r>
              <a:rPr lang="en-US" baseline="0" dirty="0" smtClean="0"/>
              <a:t> Processing with Static Routes</a:t>
            </a:r>
            <a:endParaRPr lang="en-US" dirty="0" smtClean="0"/>
          </a:p>
          <a:p>
            <a:r>
              <a:rPr lang="en-US" dirty="0" smtClean="0"/>
              <a:t>2.3.1.1 – Static Routes and Packet Forwarding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618036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2.3 – Troubleshoot</a:t>
            </a:r>
            <a:r>
              <a:rPr lang="en-US" baseline="0" dirty="0" smtClean="0"/>
              <a:t> Static and Default Routes</a:t>
            </a:r>
          </a:p>
          <a:p>
            <a:r>
              <a:rPr lang="en-US" dirty="0" smtClean="0"/>
              <a:t>2.3.1 – Packet</a:t>
            </a:r>
            <a:r>
              <a:rPr lang="en-US" baseline="0" dirty="0" smtClean="0"/>
              <a:t> Processing with Static Routes</a:t>
            </a:r>
            <a:endParaRPr lang="en-US" dirty="0" smtClean="0"/>
          </a:p>
          <a:p>
            <a:r>
              <a:rPr lang="en-US" dirty="0" smtClean="0"/>
              <a:t>2.3.1.1 – Static Routes and Packet Forwarding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61646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2.3 – Troubleshoot</a:t>
            </a:r>
            <a:r>
              <a:rPr lang="en-US" baseline="0" dirty="0" smtClean="0"/>
              <a:t> Static and Default Routes</a:t>
            </a:r>
          </a:p>
          <a:p>
            <a:r>
              <a:rPr lang="en-US" dirty="0" smtClean="0"/>
              <a:t>2.3.2 – Troubleshoot</a:t>
            </a:r>
            <a:r>
              <a:rPr lang="en-US" baseline="0" dirty="0" smtClean="0"/>
              <a:t> IPv4 Static and Default Route Configuration</a:t>
            </a:r>
            <a:endParaRPr lang="en-US" dirty="0" smtClean="0"/>
          </a:p>
          <a:p>
            <a:r>
              <a:rPr lang="en-US" dirty="0" smtClean="0"/>
              <a:t>2.3.2.1 – Troubleshoot</a:t>
            </a:r>
            <a:r>
              <a:rPr lang="en-US" baseline="0" dirty="0" smtClean="0"/>
              <a:t> a Missing Route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398901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2.3 – Troubleshoot</a:t>
            </a:r>
            <a:r>
              <a:rPr lang="en-US" baseline="0" dirty="0" smtClean="0"/>
              <a:t> Static and Default Routes</a:t>
            </a:r>
          </a:p>
          <a:p>
            <a:r>
              <a:rPr lang="en-US" dirty="0" smtClean="0"/>
              <a:t>2.3.2 – Troubleshoot</a:t>
            </a:r>
            <a:r>
              <a:rPr lang="en-US" baseline="0" dirty="0" smtClean="0"/>
              <a:t> IPv4 Static and Default Route Configuration</a:t>
            </a:r>
            <a:endParaRPr lang="en-US" dirty="0" smtClean="0"/>
          </a:p>
          <a:p>
            <a:r>
              <a:rPr lang="en-US" dirty="0" smtClean="0"/>
              <a:t>2.3.2.1 – Troubleshoot</a:t>
            </a:r>
            <a:r>
              <a:rPr lang="en-US" baseline="0" dirty="0" smtClean="0"/>
              <a:t> a Missing Route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838051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2.3 – Troubleshoot</a:t>
            </a:r>
            <a:r>
              <a:rPr lang="en-US" baseline="0" dirty="0" smtClean="0"/>
              <a:t> Static and Default Routes</a:t>
            </a:r>
          </a:p>
          <a:p>
            <a:r>
              <a:rPr lang="en-US" dirty="0" smtClean="0"/>
              <a:t>2.3.2 – Troubleshoot</a:t>
            </a:r>
            <a:r>
              <a:rPr lang="en-US" baseline="0" dirty="0" smtClean="0"/>
              <a:t> IPv4 Static and Default Route Configuration</a:t>
            </a:r>
            <a:endParaRPr lang="en-US" dirty="0" smtClean="0"/>
          </a:p>
          <a:p>
            <a:r>
              <a:rPr lang="en-US" dirty="0" smtClean="0"/>
              <a:t>2.3.2.2 – Solve a Connectivity</a:t>
            </a:r>
            <a:r>
              <a:rPr lang="en-US" baseline="0" dirty="0" smtClean="0"/>
              <a:t> Problem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156756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2.3 – Troubleshoot</a:t>
            </a:r>
            <a:r>
              <a:rPr lang="en-US" baseline="0" dirty="0" smtClean="0"/>
              <a:t> Static and Default Routes</a:t>
            </a:r>
          </a:p>
          <a:p>
            <a:r>
              <a:rPr lang="en-US" dirty="0" smtClean="0"/>
              <a:t>2.3.2 – Troubleshoot</a:t>
            </a:r>
            <a:r>
              <a:rPr lang="en-US" baseline="0" dirty="0" smtClean="0"/>
              <a:t> IPv4 Static and Default Route Configuration</a:t>
            </a:r>
            <a:endParaRPr lang="en-US" dirty="0" smtClean="0"/>
          </a:p>
          <a:p>
            <a:r>
              <a:rPr lang="en-US" dirty="0" smtClean="0"/>
              <a:t>2.3.2.2 – Solve a Connectivity</a:t>
            </a:r>
            <a:r>
              <a:rPr lang="en-US" baseline="0" dirty="0" smtClean="0"/>
              <a:t> Problem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34611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2.3 – Troubleshoot</a:t>
            </a:r>
            <a:r>
              <a:rPr lang="en-US" baseline="0" dirty="0" smtClean="0"/>
              <a:t> Static and Default Routes</a:t>
            </a:r>
          </a:p>
          <a:p>
            <a:r>
              <a:rPr lang="en-US" dirty="0" smtClean="0"/>
              <a:t>2.3.2 – Troubleshoot</a:t>
            </a:r>
            <a:r>
              <a:rPr lang="en-US" baseline="0" dirty="0" smtClean="0"/>
              <a:t> IPv4 Static and Default Route Configuration</a:t>
            </a:r>
            <a:endParaRPr lang="en-US" dirty="0" smtClean="0"/>
          </a:p>
          <a:p>
            <a:r>
              <a:rPr lang="en-US" dirty="0" smtClean="0"/>
              <a:t>2.3.2.3 – Packet Tracer – Troubleshooting</a:t>
            </a:r>
            <a:r>
              <a:rPr lang="en-US" baseline="0" dirty="0" smtClean="0"/>
              <a:t> Static Routes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645796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2.3 – Troubleshoot</a:t>
            </a:r>
            <a:r>
              <a:rPr lang="en-US" baseline="0" dirty="0" smtClean="0"/>
              <a:t> Static and Default Routes</a:t>
            </a:r>
          </a:p>
          <a:p>
            <a:r>
              <a:rPr lang="en-US" dirty="0" smtClean="0"/>
              <a:t>2.3.2 – Troubleshoot</a:t>
            </a:r>
            <a:r>
              <a:rPr lang="en-US" baseline="0" dirty="0" smtClean="0"/>
              <a:t> IPv4 Static and Default Route Configuration</a:t>
            </a:r>
            <a:endParaRPr lang="en-US" dirty="0" smtClean="0"/>
          </a:p>
          <a:p>
            <a:r>
              <a:rPr lang="en-US" dirty="0" smtClean="0"/>
              <a:t>2.3.2.4 – Lab – Troubleshooting</a:t>
            </a:r>
            <a:r>
              <a:rPr lang="en-US" baseline="0" dirty="0" smtClean="0"/>
              <a:t> Static Routes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658093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1200" b="0" dirty="0" smtClean="0"/>
              <a:t>2 - Static Routing</a:t>
            </a:r>
          </a:p>
          <a:p>
            <a:r>
              <a:rPr lang="en-US" dirty="0" smtClean="0"/>
              <a:t>2.4 – Summary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4100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2.1 – Implement Static</a:t>
            </a:r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 Routes</a:t>
            </a:r>
            <a:endParaRPr lang="en-US" sz="1200" kern="1200" dirty="0" smtClean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2.1.1 – Static Routing 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2.1.1.2 – Why Use Static Routing?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78228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60</a:t>
            </a:fld>
            <a:endParaRPr lang="en-US" sz="800" dirty="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dirty="0" smtClean="0"/>
              <a:t>2.4 – Summary</a:t>
            </a:r>
          </a:p>
          <a:p>
            <a:r>
              <a:rPr lang="en-US" dirty="0" smtClean="0"/>
              <a:t>2.4.1 –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Conclusion 	</a:t>
            </a:r>
            <a:endParaRPr lang="en-US" dirty="0" smtClean="0"/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en-US" dirty="0" smtClean="0"/>
              <a:t>2.4.1.2 – </a:t>
            </a:r>
            <a:r>
              <a:rPr lang="en-US" dirty="0" smtClean="0"/>
              <a:t>Chapter 2: Static Routing</a:t>
            </a:r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42379819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6C92755B-29FD-8743-9094-C0E3A734D22E}" type="slidenum">
              <a:rPr lang="en-US" sz="800"/>
              <a:pPr/>
              <a:t>61</a:t>
            </a:fld>
            <a:endParaRPr lang="en-US" sz="800" dirty="0"/>
          </a:p>
        </p:txBody>
      </p:sp>
      <p:sp>
        <p:nvSpPr>
          <p:cNvPr id="57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New Terms and Commands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66476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6C92755B-29FD-8743-9094-C0E3A734D22E}" type="slidenum">
              <a:rPr lang="en-US" sz="800"/>
              <a:pPr/>
              <a:t>62</a:t>
            </a:fld>
            <a:endParaRPr lang="en-US" sz="800" dirty="0"/>
          </a:p>
        </p:txBody>
      </p:sp>
      <p:sp>
        <p:nvSpPr>
          <p:cNvPr id="57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New Terms and Commands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29118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2.1 – Implement Static</a:t>
            </a:r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 Routes</a:t>
            </a:r>
            <a:endParaRPr lang="en-US" sz="1200" kern="1200" dirty="0" smtClean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2.1.1 – Static Routing 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2.1.1.3 – When</a:t>
            </a:r>
            <a:r>
              <a:rPr lang="en-US" baseline="0" dirty="0" smtClean="0">
                <a:latin typeface="Arial" charset="0"/>
              </a:rPr>
              <a:t> to Use Static Routes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15871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dirty="0" smtClean="0"/>
              <a:t>2.1 – 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Implement Static</a:t>
            </a:r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 Routes</a:t>
            </a:r>
            <a:endParaRPr lang="en-US" sz="1200" kern="1200" dirty="0" smtClean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r>
              <a:rPr lang="en-US" dirty="0" smtClean="0"/>
              <a:t>2.1.2 – Types</a:t>
            </a:r>
            <a:r>
              <a:rPr lang="en-US" baseline="0" dirty="0" smtClean="0"/>
              <a:t> of Static Routes</a:t>
            </a:r>
            <a:endParaRPr lang="en-US" dirty="0" smtClean="0"/>
          </a:p>
          <a:p>
            <a:r>
              <a:rPr lang="en-US" dirty="0" smtClean="0"/>
              <a:t>2.1.2.1 – Static Route Applications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28472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dirty="0" smtClean="0"/>
              <a:t>2.1 – 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Implement Static</a:t>
            </a:r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 Routes</a:t>
            </a:r>
            <a:endParaRPr lang="en-US" sz="1200" kern="1200" dirty="0" smtClean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r>
              <a:rPr lang="en-US" dirty="0" smtClean="0"/>
              <a:t>2.1.2 – Types</a:t>
            </a:r>
            <a:r>
              <a:rPr lang="en-US" baseline="0" dirty="0" smtClean="0"/>
              <a:t> of Static Routes</a:t>
            </a:r>
            <a:endParaRPr lang="en-US" dirty="0" smtClean="0"/>
          </a:p>
          <a:p>
            <a:r>
              <a:rPr lang="en-US" dirty="0" smtClean="0"/>
              <a:t>2.1.2.2 – Standard Static</a:t>
            </a:r>
            <a:r>
              <a:rPr lang="en-US" baseline="0" dirty="0" smtClean="0"/>
              <a:t> Route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40913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Title Slide-animated gradi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469496" y="3809526"/>
            <a:ext cx="4319105" cy="288131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buNone/>
              <a:defRPr sz="1200" b="0" i="0">
                <a:solidFill>
                  <a:schemeClr val="accent5"/>
                </a:solidFill>
                <a:latin typeface="+mn-lt"/>
                <a:cs typeface="CiscoSans"/>
              </a:defRPr>
            </a:lvl1pPr>
            <a:lvl2pPr marL="342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/>
          </p:nvPr>
        </p:nvSpPr>
        <p:spPr>
          <a:xfrm>
            <a:off x="469496" y="4049523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5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/>
          </p:nvPr>
        </p:nvSpPr>
        <p:spPr>
          <a:xfrm>
            <a:off x="469496" y="4289520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5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63292" y="2872236"/>
            <a:ext cx="5925246" cy="29900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buFont typeface="Arial" panose="020B0604020202020204" pitchFamily="34" charset="0"/>
              <a:buNone/>
              <a:defRPr sz="2000" baseline="0">
                <a:solidFill>
                  <a:schemeClr val="bg2"/>
                </a:solidFill>
                <a:latin typeface="+mj-lt"/>
              </a:defRPr>
            </a:lvl1pPr>
            <a:lvl2pPr marL="304781" indent="0">
              <a:buNone/>
              <a:defRPr/>
            </a:lvl2pPr>
            <a:lvl3pPr marL="427401" indent="0">
              <a:buNone/>
              <a:defRPr/>
            </a:lvl3pPr>
            <a:lvl4pPr marL="516694" indent="0">
              <a:buNone/>
              <a:defRPr/>
            </a:lvl4pPr>
            <a:lvl5pPr marL="601221" indent="0"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0" name="Title 1"/>
          <p:cNvSpPr>
            <a:spLocks noGrp="1"/>
          </p:cNvSpPr>
          <p:nvPr>
            <p:ph type="ctrTitle"/>
          </p:nvPr>
        </p:nvSpPr>
        <p:spPr>
          <a:xfrm>
            <a:off x="425765" y="2300750"/>
            <a:ext cx="5955513" cy="64473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3600" b="0" i="0" spc="0" baseline="0">
                <a:solidFill>
                  <a:srgbClr val="38C6F4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grpSp>
        <p:nvGrpSpPr>
          <p:cNvPr id="6" name="Group 4"/>
          <p:cNvGrpSpPr>
            <a:grpSpLocks noChangeAspect="1"/>
          </p:cNvGrpSpPr>
          <p:nvPr userDrawn="1"/>
        </p:nvGrpSpPr>
        <p:grpSpPr bwMode="auto">
          <a:xfrm>
            <a:off x="492125" y="395288"/>
            <a:ext cx="796924" cy="423863"/>
            <a:chOff x="310" y="249"/>
            <a:chExt cx="502" cy="267"/>
          </a:xfrm>
          <a:solidFill>
            <a:schemeClr val="accent5"/>
          </a:solidFill>
        </p:grpSpPr>
        <p:sp>
          <p:nvSpPr>
            <p:cNvPr id="9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08672555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28" userDrawn="1">
          <p15:clr>
            <a:srgbClr val="FBAE40"/>
          </p15:clr>
        </p15:guide>
        <p15:guide id="2" pos="360" userDrawn="1">
          <p15:clr>
            <a:srgbClr val="FBAE40"/>
          </p15:clr>
        </p15:guide>
        <p15:guide id="3" orient="horz" pos="518" userDrawn="1">
          <p15:clr>
            <a:srgbClr val="FBAE40"/>
          </p15:clr>
        </p15:guide>
        <p15:guide id="4" pos="812" userDrawn="1">
          <p15:clr>
            <a:srgbClr val="FBAE40"/>
          </p15:clr>
        </p15:guide>
        <p15:guide id="5" pos="311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Closing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9143999" cy="5165874"/>
          </a:xfrm>
          <a:prstGeom prst="rect">
            <a:avLst/>
          </a:prstGeom>
        </p:spPr>
      </p:pic>
      <p:grpSp>
        <p:nvGrpSpPr>
          <p:cNvPr id="4" name="Group 4"/>
          <p:cNvGrpSpPr>
            <a:grpSpLocks noChangeAspect="1"/>
          </p:cNvGrpSpPr>
          <p:nvPr userDrawn="1"/>
        </p:nvGrpSpPr>
        <p:grpSpPr bwMode="auto">
          <a:xfrm>
            <a:off x="3746294" y="2129856"/>
            <a:ext cx="1617944" cy="860542"/>
            <a:chOff x="310" y="249"/>
            <a:chExt cx="502" cy="267"/>
          </a:xfrm>
          <a:solidFill>
            <a:schemeClr val="accent5"/>
          </a:solidFill>
        </p:grpSpPr>
        <p:sp>
          <p:nvSpPr>
            <p:cNvPr id="5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19884330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394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grpSp>
        <p:nvGrpSpPr>
          <p:cNvPr id="4" name="Group 4"/>
          <p:cNvGrpSpPr>
            <a:grpSpLocks noChangeAspect="1"/>
          </p:cNvGrpSpPr>
          <p:nvPr userDrawn="1"/>
        </p:nvGrpSpPr>
        <p:grpSpPr bwMode="auto">
          <a:xfrm>
            <a:off x="3746294" y="2129856"/>
            <a:ext cx="1617944" cy="860542"/>
            <a:chOff x="310" y="249"/>
            <a:chExt cx="502" cy="267"/>
          </a:xfrm>
          <a:solidFill>
            <a:schemeClr val="accent5"/>
          </a:solidFill>
        </p:grpSpPr>
        <p:sp>
          <p:nvSpPr>
            <p:cNvPr id="5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797489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Closing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>
            <a:grpSpLocks noChangeAspect="1"/>
          </p:cNvGrpSpPr>
          <p:nvPr userDrawn="1"/>
        </p:nvGrpSpPr>
        <p:grpSpPr bwMode="auto">
          <a:xfrm>
            <a:off x="3746294" y="2129856"/>
            <a:ext cx="1617944" cy="860542"/>
            <a:chOff x="310" y="249"/>
            <a:chExt cx="502" cy="267"/>
          </a:xfrm>
          <a:solidFill>
            <a:schemeClr val="accent1">
              <a:lumMod val="75000"/>
            </a:schemeClr>
          </a:solidFill>
        </p:grpSpPr>
        <p:sp>
          <p:nvSpPr>
            <p:cNvPr id="5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5154496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8473441" y="4954263"/>
            <a:ext cx="676910" cy="1892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25">
                <a:solidFill>
                  <a:schemeClr val="tx2"/>
                </a:solidFill>
              </a:defRPr>
            </a:lvl1pPr>
          </a:lstStyle>
          <a:p>
            <a:pPr defTabSz="385763">
              <a:defRPr/>
            </a:pPr>
            <a:fld id="{2F5CCB13-0A32-4557-88E9-079F0C330695}" type="slidenum">
              <a:rPr lang="en-US" kern="0" smtClean="0">
                <a:solidFill>
                  <a:srgbClr val="595959"/>
                </a:solidFill>
              </a:rPr>
              <a:pPr defTabSz="385763">
                <a:defRPr/>
              </a:pPr>
              <a:t>‹#›</a:t>
            </a:fld>
            <a:endParaRPr lang="en-US" kern="0" dirty="0">
              <a:solidFill>
                <a:srgbClr val="595959"/>
              </a:solidFill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144065" y="798944"/>
            <a:ext cx="8853286" cy="4155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182880" bIns="45720" numCol="1" anchor="t" anchorCtr="0" compatLnSpc="1">
            <a:prstTxWarp prst="textNoShape">
              <a:avLst/>
            </a:prstTxWarp>
          </a:bodyPr>
          <a:lstStyle>
            <a:lvl1pPr marL="169863" indent="-169863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>
                <a:solidFill>
                  <a:srgbClr val="000000"/>
                </a:solidFill>
              </a:defRPr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>
                <a:solidFill>
                  <a:srgbClr val="000000"/>
                </a:solidFill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>
                <a:solidFill>
                  <a:srgbClr val="000000"/>
                </a:solidFill>
              </a:defRPr>
            </a:lvl3pPr>
            <a:lvl4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>
                <a:solidFill>
                  <a:srgbClr val="000000"/>
                </a:solidFill>
              </a:defRPr>
            </a:lvl4pPr>
          </a:lstStyle>
          <a:p>
            <a:pPr lvl="0"/>
            <a:r>
              <a:rPr lang="en-US" dirty="0" smtClean="0">
                <a:sym typeface="Arial" pitchFamily="34" charset="0"/>
              </a:rPr>
              <a:t>Click to edit Master text styles</a:t>
            </a:r>
          </a:p>
          <a:p>
            <a:pPr lvl="1"/>
            <a:r>
              <a:rPr lang="en-US" dirty="0" smtClean="0">
                <a:sym typeface="Arial" pitchFamily="34" charset="0"/>
              </a:rPr>
              <a:t>Second level</a:t>
            </a:r>
          </a:p>
          <a:p>
            <a:pPr lvl="2"/>
            <a:r>
              <a:rPr lang="en-US" dirty="0" smtClean="0">
                <a:sym typeface="Arial" pitchFamily="34" charset="0"/>
              </a:rPr>
              <a:t>Third level</a:t>
            </a:r>
          </a:p>
          <a:p>
            <a:pPr lvl="3"/>
            <a:r>
              <a:rPr lang="en-US" dirty="0" smtClean="0">
                <a:sym typeface="Arial" pitchFamily="34" charset="0"/>
              </a:rPr>
              <a:t>Fourth level</a:t>
            </a:r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" y="41393"/>
            <a:ext cx="9144000" cy="757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defRPr sz="2400"/>
            </a:lvl1pPr>
          </a:lstStyle>
          <a:p>
            <a:pPr lvl="0"/>
            <a:r>
              <a:rPr lang="en-US" dirty="0" smtClean="0">
                <a:sym typeface="Arial" pitchFamily="34" charset="0"/>
              </a:rPr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5799662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2501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itle Slide-animated gradi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469496" y="3809526"/>
            <a:ext cx="4319105" cy="288131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buNone/>
              <a:defRPr sz="1200" b="0" i="0">
                <a:solidFill>
                  <a:schemeClr val="accent1"/>
                </a:solidFill>
                <a:latin typeface="+mn-lt"/>
                <a:cs typeface="CiscoSans"/>
              </a:defRPr>
            </a:lvl1pPr>
            <a:lvl2pPr marL="342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/>
          </p:nvPr>
        </p:nvSpPr>
        <p:spPr>
          <a:xfrm>
            <a:off x="469496" y="4049523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1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/>
          </p:nvPr>
        </p:nvSpPr>
        <p:spPr>
          <a:xfrm>
            <a:off x="469496" y="4289520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1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grpSp>
        <p:nvGrpSpPr>
          <p:cNvPr id="6" name="Group 4"/>
          <p:cNvGrpSpPr>
            <a:grpSpLocks noChangeAspect="1"/>
          </p:cNvGrpSpPr>
          <p:nvPr userDrawn="1"/>
        </p:nvGrpSpPr>
        <p:grpSpPr bwMode="auto">
          <a:xfrm>
            <a:off x="492125" y="395288"/>
            <a:ext cx="796924" cy="423863"/>
            <a:chOff x="310" y="249"/>
            <a:chExt cx="502" cy="267"/>
          </a:xfrm>
          <a:solidFill>
            <a:srgbClr val="004C69"/>
          </a:solidFill>
        </p:grpSpPr>
        <p:sp>
          <p:nvSpPr>
            <p:cNvPr id="9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9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63292" y="2872236"/>
            <a:ext cx="5925246" cy="29900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buFont typeface="Arial" panose="020B0604020202020204" pitchFamily="34" charset="0"/>
              <a:buNone/>
              <a:defRPr sz="2000" baseline="0">
                <a:solidFill>
                  <a:schemeClr val="accent1"/>
                </a:solidFill>
                <a:latin typeface="+mj-lt"/>
              </a:defRPr>
            </a:lvl1pPr>
            <a:lvl2pPr marL="304781" indent="0">
              <a:buNone/>
              <a:defRPr/>
            </a:lvl2pPr>
            <a:lvl3pPr marL="427401" indent="0">
              <a:buNone/>
              <a:defRPr/>
            </a:lvl3pPr>
            <a:lvl4pPr marL="516694" indent="0">
              <a:buNone/>
              <a:defRPr/>
            </a:lvl4pPr>
            <a:lvl5pPr marL="601221" indent="0"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0" name="Title 1"/>
          <p:cNvSpPr>
            <a:spLocks noGrp="1"/>
          </p:cNvSpPr>
          <p:nvPr>
            <p:ph type="ctrTitle"/>
          </p:nvPr>
        </p:nvSpPr>
        <p:spPr>
          <a:xfrm>
            <a:off x="425765" y="2300750"/>
            <a:ext cx="5955513" cy="64473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3600" b="0" i="0" spc="0" baseline="0">
                <a:solidFill>
                  <a:schemeClr val="accent1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304254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28" userDrawn="1">
          <p15:clr>
            <a:srgbClr val="FBAE40"/>
          </p15:clr>
        </p15:guide>
        <p15:guide id="2" pos="360" userDrawn="1">
          <p15:clr>
            <a:srgbClr val="FBAE40"/>
          </p15:clr>
        </p15:guide>
        <p15:guide id="3" orient="horz" pos="518" userDrawn="1">
          <p15:clr>
            <a:srgbClr val="FBAE40"/>
          </p15:clr>
        </p15:guide>
        <p15:guide id="4" pos="812" userDrawn="1">
          <p15:clr>
            <a:srgbClr val="FBAE40"/>
          </p15:clr>
        </p15:guide>
        <p15:guide id="5" pos="311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Title Slide-animated gradi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469496" y="3809526"/>
            <a:ext cx="4319105" cy="288131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buNone/>
              <a:defRPr sz="1200" b="0" i="0">
                <a:solidFill>
                  <a:schemeClr val="accent5"/>
                </a:solidFill>
                <a:latin typeface="+mn-lt"/>
                <a:cs typeface="CiscoSans"/>
              </a:defRPr>
            </a:lvl1pPr>
            <a:lvl2pPr marL="342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/>
          </p:nvPr>
        </p:nvSpPr>
        <p:spPr>
          <a:xfrm>
            <a:off x="469496" y="4049523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5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/>
          </p:nvPr>
        </p:nvSpPr>
        <p:spPr>
          <a:xfrm>
            <a:off x="469496" y="4289520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5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grpSp>
        <p:nvGrpSpPr>
          <p:cNvPr id="6" name="Group 4"/>
          <p:cNvGrpSpPr>
            <a:grpSpLocks noChangeAspect="1"/>
          </p:cNvGrpSpPr>
          <p:nvPr userDrawn="1"/>
        </p:nvGrpSpPr>
        <p:grpSpPr bwMode="auto">
          <a:xfrm>
            <a:off x="492125" y="395288"/>
            <a:ext cx="796924" cy="423863"/>
            <a:chOff x="310" y="249"/>
            <a:chExt cx="502" cy="267"/>
          </a:xfrm>
          <a:solidFill>
            <a:schemeClr val="accent5"/>
          </a:solidFill>
        </p:grpSpPr>
        <p:sp>
          <p:nvSpPr>
            <p:cNvPr id="9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9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63292" y="2872236"/>
            <a:ext cx="5925246" cy="29900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buFont typeface="Arial" panose="020B0604020202020204" pitchFamily="34" charset="0"/>
              <a:buNone/>
              <a:defRPr sz="2000" baseline="0">
                <a:solidFill>
                  <a:schemeClr val="bg2"/>
                </a:solidFill>
                <a:latin typeface="+mj-lt"/>
              </a:defRPr>
            </a:lvl1pPr>
            <a:lvl2pPr marL="304781" indent="0">
              <a:buNone/>
              <a:defRPr/>
            </a:lvl2pPr>
            <a:lvl3pPr marL="427401" indent="0">
              <a:buNone/>
              <a:defRPr/>
            </a:lvl3pPr>
            <a:lvl4pPr marL="516694" indent="0">
              <a:buNone/>
              <a:defRPr/>
            </a:lvl4pPr>
            <a:lvl5pPr marL="601221" indent="0"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0" name="Title 1"/>
          <p:cNvSpPr>
            <a:spLocks noGrp="1"/>
          </p:cNvSpPr>
          <p:nvPr>
            <p:ph type="ctrTitle"/>
          </p:nvPr>
        </p:nvSpPr>
        <p:spPr>
          <a:xfrm>
            <a:off x="425765" y="2300750"/>
            <a:ext cx="5955513" cy="64473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3600" b="0" i="0" spc="0" baseline="0">
                <a:solidFill>
                  <a:srgbClr val="38C6F4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461784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28" userDrawn="1">
          <p15:clr>
            <a:srgbClr val="FBAE40"/>
          </p15:clr>
        </p15:guide>
        <p15:guide id="2" pos="360" userDrawn="1">
          <p15:clr>
            <a:srgbClr val="FBAE40"/>
          </p15:clr>
        </p15:guide>
        <p15:guide id="3" orient="horz" pos="518" userDrawn="1">
          <p15:clr>
            <a:srgbClr val="FBAE40"/>
          </p15:clr>
        </p15:guide>
        <p15:guide id="4" pos="812" userDrawn="1">
          <p15:clr>
            <a:srgbClr val="FBAE40"/>
          </p15:clr>
        </p15:guide>
        <p15:guide id="5" pos="311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Seg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rgbClr val="00394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416425" y="915409"/>
            <a:ext cx="7598042" cy="256994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4600" b="0" i="0" spc="0" baseline="0">
                <a:solidFill>
                  <a:schemeClr val="accent5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Rectangle 7"/>
          <p:cNvSpPr>
            <a:spLocks noChangeArrowheads="1"/>
          </p:cNvSpPr>
          <p:nvPr userDrawn="1"/>
        </p:nvSpPr>
        <p:spPr bwMode="ltGray">
          <a:xfrm>
            <a:off x="8515707" y="4742907"/>
            <a:ext cx="218414" cy="15451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1586" tIns="30792" rIns="61586" bIns="30792" anchor="b">
            <a:spAutoFit/>
          </a:bodyPr>
          <a:lstStyle/>
          <a:p>
            <a:pPr algn="r" defTabSz="610744" fontAlgn="auto">
              <a:spcBef>
                <a:spcPts val="0"/>
              </a:spcBef>
              <a:spcAft>
                <a:spcPts val="0"/>
              </a:spcAft>
              <a:defRPr/>
            </a:pPr>
            <a:fld id="{6A1E46DC-7EF6-4EA2-B285-14272867D133}" type="slidenum">
              <a:rPr lang="en-US" sz="60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CiscoSans Thin"/>
              </a:rPr>
              <a:pPr algn="r" defTabSz="61074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dirty="0">
              <a:solidFill>
                <a:schemeClr val="accent5">
                  <a:lumMod val="50000"/>
                </a:schemeClr>
              </a:solidFill>
              <a:latin typeface="+mn-lt"/>
              <a:ea typeface="+mn-ea"/>
              <a:cs typeface="CiscoSans Thin"/>
            </a:endParaRPr>
          </a:p>
        </p:txBody>
      </p:sp>
      <p:sp>
        <p:nvSpPr>
          <p:cNvPr id="9" name="Rectangle 4"/>
          <p:cNvSpPr>
            <a:spLocks noChangeArrowheads="1"/>
          </p:cNvSpPr>
          <p:nvPr userDrawn="1"/>
        </p:nvSpPr>
        <p:spPr bwMode="ltGray">
          <a:xfrm>
            <a:off x="5867508" y="4741653"/>
            <a:ext cx="265801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61586" tIns="30792" rIns="61586" bIns="30792" anchor="b">
            <a:spAutoFit/>
          </a:bodyPr>
          <a:lstStyle/>
          <a:p>
            <a:pPr defTabSz="61074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dirty="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CiscoSans Thin"/>
              </a:rPr>
              <a:t>© </a:t>
            </a:r>
            <a:r>
              <a:rPr lang="en-US" sz="600" dirty="0" smtClean="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CiscoSans Thin"/>
              </a:rPr>
              <a:t>2016  </a:t>
            </a:r>
            <a:r>
              <a:rPr lang="en-US" sz="600" dirty="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CiscoSans Thin"/>
              </a:rPr>
              <a:t>Cisco and/or its affiliates. All rights reserved.   Cisco Confidential</a:t>
            </a:r>
          </a:p>
        </p:txBody>
      </p:sp>
      <p:grpSp>
        <p:nvGrpSpPr>
          <p:cNvPr id="11" name="Group 4"/>
          <p:cNvGrpSpPr>
            <a:grpSpLocks noChangeAspect="1"/>
          </p:cNvGrpSpPr>
          <p:nvPr userDrawn="1"/>
        </p:nvGrpSpPr>
        <p:grpSpPr bwMode="auto">
          <a:xfrm>
            <a:off x="508039" y="4715197"/>
            <a:ext cx="340257" cy="180974"/>
            <a:chOff x="310" y="249"/>
            <a:chExt cx="502" cy="267"/>
          </a:xfrm>
          <a:solidFill>
            <a:srgbClr val="086D8E"/>
          </a:solidFill>
        </p:grpSpPr>
        <p:sp>
          <p:nvSpPr>
            <p:cNvPr id="12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9085412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ulti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74662" y="1347788"/>
            <a:ext cx="8280057" cy="3073946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285690" marR="0" indent="-285690" algn="ctr" defTabSz="45710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="0" i="0" baseline="0">
                <a:solidFill>
                  <a:schemeClr val="bg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rgbClr val="004C69"/>
                </a:solidFill>
              </a:defRPr>
            </a:lvl1pPr>
          </a:lstStyle>
          <a:p>
            <a:pPr lvl="0"/>
            <a:r>
              <a:rPr lang="en-US" dirty="0" smtClean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42967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29121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ircled_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575610" y="2552550"/>
            <a:ext cx="698624" cy="698624"/>
          </a:xfrm>
          <a:prstGeom prst="ellipse">
            <a:avLst/>
          </a:prstGeom>
          <a:solidFill>
            <a:schemeClr val="bg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 smtClean="0">
              <a:solidFill>
                <a:srgbClr val="FFFFFF"/>
              </a:solidFill>
              <a:cs typeface="Arial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575610" y="1426607"/>
            <a:ext cx="698624" cy="698624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 smtClean="0">
              <a:ln>
                <a:solidFill>
                  <a:schemeClr val="bg2"/>
                </a:solidFill>
              </a:ln>
              <a:solidFill>
                <a:schemeClr val="bg1"/>
              </a:solidFill>
              <a:cs typeface="Arial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575610" y="3653093"/>
            <a:ext cx="698624" cy="698624"/>
          </a:xfrm>
          <a:prstGeom prst="ellipse">
            <a:avLst/>
          </a:prstGeom>
          <a:solidFill>
            <a:schemeClr val="accent5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 smtClean="0">
              <a:solidFill>
                <a:srgbClr val="049FD9"/>
              </a:solidFill>
              <a:cs typeface="Arial"/>
            </a:endParaRPr>
          </a:p>
        </p:txBody>
      </p:sp>
      <p:sp>
        <p:nvSpPr>
          <p:cNvPr id="24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1365250" y="1432522"/>
            <a:ext cx="5473700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5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1365250" y="2557793"/>
            <a:ext cx="5473700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Text Placeholder 17"/>
          <p:cNvSpPr>
            <a:spLocks noGrp="1"/>
          </p:cNvSpPr>
          <p:nvPr>
            <p:ph type="body" sz="quarter" idx="15"/>
          </p:nvPr>
        </p:nvSpPr>
        <p:spPr>
          <a:xfrm>
            <a:off x="1365250" y="3653093"/>
            <a:ext cx="5473700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8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575610" y="2552550"/>
            <a:ext cx="698624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4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2</a:t>
            </a:r>
          </a:p>
        </p:txBody>
      </p:sp>
      <p:sp>
        <p:nvSpPr>
          <p:cNvPr id="29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575611" y="3651140"/>
            <a:ext cx="698624" cy="693381"/>
          </a:xfrm>
          <a:prstGeom prst="rect">
            <a:avLst/>
          </a:prstGeom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4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3</a:t>
            </a:r>
          </a:p>
        </p:txBody>
      </p:sp>
      <p:sp>
        <p:nvSpPr>
          <p:cNvPr id="13" name="Text Placeholder 17"/>
          <p:cNvSpPr>
            <a:spLocks noGrp="1"/>
          </p:cNvSpPr>
          <p:nvPr>
            <p:ph type="body" sz="quarter" idx="19" hasCustomPrompt="1"/>
          </p:nvPr>
        </p:nvSpPr>
        <p:spPr>
          <a:xfrm>
            <a:off x="575610" y="1427248"/>
            <a:ext cx="698624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4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05387266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Circled_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575611" y="1979318"/>
            <a:ext cx="464815" cy="464815"/>
          </a:xfrm>
          <a:prstGeom prst="ellipse">
            <a:avLst/>
          </a:prstGeom>
          <a:solidFill>
            <a:srgbClr val="38C6F4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 smtClean="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575610" y="1328927"/>
            <a:ext cx="464815" cy="464815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 smtClean="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575611" y="2627446"/>
            <a:ext cx="464815" cy="464815"/>
          </a:xfrm>
          <a:prstGeom prst="ellipse">
            <a:avLst/>
          </a:prstGeom>
          <a:solidFill>
            <a:schemeClr val="bg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 smtClean="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24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1172384" y="1334842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5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1172385" y="1984561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Text Placeholder 17"/>
          <p:cNvSpPr>
            <a:spLocks noGrp="1"/>
          </p:cNvSpPr>
          <p:nvPr>
            <p:ph type="body" sz="quarter" idx="15"/>
          </p:nvPr>
        </p:nvSpPr>
        <p:spPr>
          <a:xfrm>
            <a:off x="1172385" y="2627446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7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575611" y="1327521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1</a:t>
            </a:r>
          </a:p>
        </p:txBody>
      </p:sp>
      <p:sp>
        <p:nvSpPr>
          <p:cNvPr id="28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575611" y="1979318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2</a:t>
            </a:r>
          </a:p>
        </p:txBody>
      </p:sp>
      <p:sp>
        <p:nvSpPr>
          <p:cNvPr id="29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575612" y="2625493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3</a:t>
            </a:r>
          </a:p>
        </p:txBody>
      </p:sp>
      <p:sp>
        <p:nvSpPr>
          <p:cNvPr id="13" name="Oval 12"/>
          <p:cNvSpPr/>
          <p:nvPr/>
        </p:nvSpPr>
        <p:spPr>
          <a:xfrm>
            <a:off x="575612" y="3274581"/>
            <a:ext cx="464815" cy="464815"/>
          </a:xfrm>
          <a:prstGeom prst="ellipse">
            <a:avLst/>
          </a:prstGeom>
          <a:solidFill>
            <a:schemeClr val="accent6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 smtClean="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14" name="Text Placeholder 17"/>
          <p:cNvSpPr>
            <a:spLocks noGrp="1"/>
          </p:cNvSpPr>
          <p:nvPr>
            <p:ph type="body" sz="quarter" idx="19"/>
          </p:nvPr>
        </p:nvSpPr>
        <p:spPr>
          <a:xfrm>
            <a:off x="1172386" y="3274581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17"/>
          <p:cNvSpPr>
            <a:spLocks noGrp="1"/>
          </p:cNvSpPr>
          <p:nvPr>
            <p:ph type="body" sz="quarter" idx="20" hasCustomPrompt="1"/>
          </p:nvPr>
        </p:nvSpPr>
        <p:spPr>
          <a:xfrm>
            <a:off x="575613" y="3272628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4</a:t>
            </a:r>
          </a:p>
        </p:txBody>
      </p:sp>
      <p:sp>
        <p:nvSpPr>
          <p:cNvPr id="17" name="Oval 16"/>
          <p:cNvSpPr/>
          <p:nvPr/>
        </p:nvSpPr>
        <p:spPr>
          <a:xfrm>
            <a:off x="575613" y="3921716"/>
            <a:ext cx="464815" cy="464815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 smtClean="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21"/>
          </p:nvPr>
        </p:nvSpPr>
        <p:spPr>
          <a:xfrm>
            <a:off x="1172387" y="3921716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17"/>
          <p:cNvSpPr>
            <a:spLocks noGrp="1"/>
          </p:cNvSpPr>
          <p:nvPr>
            <p:ph type="body" sz="quarter" idx="22" hasCustomPrompt="1"/>
          </p:nvPr>
        </p:nvSpPr>
        <p:spPr>
          <a:xfrm>
            <a:off x="575614" y="3919763"/>
            <a:ext cx="464815" cy="461327"/>
          </a:xfrm>
          <a:prstGeom prst="rect">
            <a:avLst/>
          </a:prstGeom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96212501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Circled_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4C69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2" name="Oval 41"/>
          <p:cNvSpPr/>
          <p:nvPr/>
        </p:nvSpPr>
        <p:spPr>
          <a:xfrm>
            <a:off x="575611" y="1979318"/>
            <a:ext cx="464815" cy="464815"/>
          </a:xfrm>
          <a:prstGeom prst="ellipse">
            <a:avLst/>
          </a:prstGeom>
          <a:solidFill>
            <a:srgbClr val="38C6F4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 smtClean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43" name="Oval 42"/>
          <p:cNvSpPr/>
          <p:nvPr/>
        </p:nvSpPr>
        <p:spPr>
          <a:xfrm>
            <a:off x="575610" y="1328927"/>
            <a:ext cx="464815" cy="464815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 smtClean="0">
              <a:ln>
                <a:solidFill>
                  <a:schemeClr val="bg2"/>
                </a:solidFill>
              </a:ln>
              <a:solidFill>
                <a:srgbClr val="FFFFFF"/>
              </a:solidFill>
              <a:cs typeface="Arial"/>
            </a:endParaRPr>
          </a:p>
        </p:txBody>
      </p:sp>
      <p:sp>
        <p:nvSpPr>
          <p:cNvPr id="44" name="Oval 43"/>
          <p:cNvSpPr/>
          <p:nvPr/>
        </p:nvSpPr>
        <p:spPr>
          <a:xfrm>
            <a:off x="575611" y="2627446"/>
            <a:ext cx="464815" cy="464815"/>
          </a:xfrm>
          <a:prstGeom prst="ellipse">
            <a:avLst/>
          </a:prstGeom>
          <a:solidFill>
            <a:schemeClr val="bg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 smtClean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45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1172384" y="1334842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6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1172385" y="1984561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7" name="Text Placeholder 17"/>
          <p:cNvSpPr>
            <a:spLocks noGrp="1"/>
          </p:cNvSpPr>
          <p:nvPr>
            <p:ph type="body" sz="quarter" idx="15"/>
          </p:nvPr>
        </p:nvSpPr>
        <p:spPr>
          <a:xfrm>
            <a:off x="1172385" y="2627446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8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575611" y="1327521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1</a:t>
            </a:r>
          </a:p>
        </p:txBody>
      </p:sp>
      <p:sp>
        <p:nvSpPr>
          <p:cNvPr id="49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575611" y="1979318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2</a:t>
            </a:r>
          </a:p>
        </p:txBody>
      </p:sp>
      <p:sp>
        <p:nvSpPr>
          <p:cNvPr id="50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575612" y="2625493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3</a:t>
            </a:r>
          </a:p>
        </p:txBody>
      </p:sp>
      <p:sp>
        <p:nvSpPr>
          <p:cNvPr id="51" name="Oval 50"/>
          <p:cNvSpPr/>
          <p:nvPr/>
        </p:nvSpPr>
        <p:spPr>
          <a:xfrm>
            <a:off x="575612" y="3274581"/>
            <a:ext cx="464815" cy="464815"/>
          </a:xfrm>
          <a:prstGeom prst="ellipse">
            <a:avLst/>
          </a:prstGeom>
          <a:solidFill>
            <a:schemeClr val="accent6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 smtClean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52" name="Text Placeholder 17"/>
          <p:cNvSpPr>
            <a:spLocks noGrp="1"/>
          </p:cNvSpPr>
          <p:nvPr>
            <p:ph type="body" sz="quarter" idx="19"/>
          </p:nvPr>
        </p:nvSpPr>
        <p:spPr>
          <a:xfrm>
            <a:off x="1172386" y="3274581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3" name="Text Placeholder 17"/>
          <p:cNvSpPr>
            <a:spLocks noGrp="1"/>
          </p:cNvSpPr>
          <p:nvPr>
            <p:ph type="body" sz="quarter" idx="20" hasCustomPrompt="1"/>
          </p:nvPr>
        </p:nvSpPr>
        <p:spPr>
          <a:xfrm>
            <a:off x="575613" y="3272628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4</a:t>
            </a:r>
          </a:p>
        </p:txBody>
      </p:sp>
      <p:sp>
        <p:nvSpPr>
          <p:cNvPr id="54" name="Oval 53"/>
          <p:cNvSpPr/>
          <p:nvPr/>
        </p:nvSpPr>
        <p:spPr>
          <a:xfrm>
            <a:off x="575613" y="3921716"/>
            <a:ext cx="464815" cy="464815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 smtClean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55" name="Text Placeholder 17"/>
          <p:cNvSpPr>
            <a:spLocks noGrp="1"/>
          </p:cNvSpPr>
          <p:nvPr>
            <p:ph type="body" sz="quarter" idx="21"/>
          </p:nvPr>
        </p:nvSpPr>
        <p:spPr>
          <a:xfrm>
            <a:off x="1172387" y="3921716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6" name="Text Placeholder 17"/>
          <p:cNvSpPr>
            <a:spLocks noGrp="1"/>
          </p:cNvSpPr>
          <p:nvPr>
            <p:ph type="body" sz="quarter" idx="22" hasCustomPrompt="1"/>
          </p:nvPr>
        </p:nvSpPr>
        <p:spPr>
          <a:xfrm>
            <a:off x="575614" y="3919763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5</a:t>
            </a:r>
          </a:p>
        </p:txBody>
      </p:sp>
      <p:sp>
        <p:nvSpPr>
          <p:cNvPr id="57" name="Oval 56"/>
          <p:cNvSpPr/>
          <p:nvPr/>
        </p:nvSpPr>
        <p:spPr>
          <a:xfrm>
            <a:off x="4414576" y="1983084"/>
            <a:ext cx="464815" cy="464815"/>
          </a:xfrm>
          <a:prstGeom prst="ellipse">
            <a:avLst/>
          </a:prstGeom>
          <a:solidFill>
            <a:schemeClr val="accent6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 smtClean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58" name="Oval 57"/>
          <p:cNvSpPr/>
          <p:nvPr/>
        </p:nvSpPr>
        <p:spPr>
          <a:xfrm>
            <a:off x="4414575" y="1332693"/>
            <a:ext cx="464815" cy="464815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 smtClean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59" name="Oval 58"/>
          <p:cNvSpPr/>
          <p:nvPr/>
        </p:nvSpPr>
        <p:spPr>
          <a:xfrm>
            <a:off x="4414576" y="2631212"/>
            <a:ext cx="464815" cy="464815"/>
          </a:xfrm>
          <a:prstGeom prst="ellipse">
            <a:avLst/>
          </a:prstGeom>
          <a:solidFill>
            <a:schemeClr val="accent5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 smtClean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60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5011349" y="1338608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1" name="Text Placeholder 17"/>
          <p:cNvSpPr>
            <a:spLocks noGrp="1"/>
          </p:cNvSpPr>
          <p:nvPr>
            <p:ph type="body" sz="quarter" idx="24"/>
          </p:nvPr>
        </p:nvSpPr>
        <p:spPr>
          <a:xfrm>
            <a:off x="5011350" y="1988327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2" name="Text Placeholder 17"/>
          <p:cNvSpPr>
            <a:spLocks noGrp="1"/>
          </p:cNvSpPr>
          <p:nvPr>
            <p:ph type="body" sz="quarter" idx="25"/>
          </p:nvPr>
        </p:nvSpPr>
        <p:spPr>
          <a:xfrm>
            <a:off x="5011350" y="2631212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3" name="Text Placeholder 17"/>
          <p:cNvSpPr>
            <a:spLocks noGrp="1"/>
          </p:cNvSpPr>
          <p:nvPr>
            <p:ph type="body" sz="quarter" idx="26" hasCustomPrompt="1"/>
          </p:nvPr>
        </p:nvSpPr>
        <p:spPr>
          <a:xfrm>
            <a:off x="4414576" y="1331287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6</a:t>
            </a:r>
          </a:p>
        </p:txBody>
      </p:sp>
      <p:sp>
        <p:nvSpPr>
          <p:cNvPr id="64" name="Text Placeholder 17"/>
          <p:cNvSpPr>
            <a:spLocks noGrp="1"/>
          </p:cNvSpPr>
          <p:nvPr>
            <p:ph type="body" sz="quarter" idx="27" hasCustomPrompt="1"/>
          </p:nvPr>
        </p:nvSpPr>
        <p:spPr>
          <a:xfrm>
            <a:off x="4414576" y="1983084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7</a:t>
            </a:r>
          </a:p>
        </p:txBody>
      </p:sp>
      <p:sp>
        <p:nvSpPr>
          <p:cNvPr id="65" name="Text Placeholder 17"/>
          <p:cNvSpPr>
            <a:spLocks noGrp="1"/>
          </p:cNvSpPr>
          <p:nvPr>
            <p:ph type="body" sz="quarter" idx="28" hasCustomPrompt="1"/>
          </p:nvPr>
        </p:nvSpPr>
        <p:spPr>
          <a:xfrm>
            <a:off x="4414577" y="2629259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8</a:t>
            </a:r>
          </a:p>
        </p:txBody>
      </p:sp>
      <p:sp>
        <p:nvSpPr>
          <p:cNvPr id="66" name="Oval 65"/>
          <p:cNvSpPr/>
          <p:nvPr/>
        </p:nvSpPr>
        <p:spPr>
          <a:xfrm>
            <a:off x="4414577" y="3278347"/>
            <a:ext cx="464815" cy="464815"/>
          </a:xfrm>
          <a:prstGeom prst="ellipse">
            <a:avLst/>
          </a:prstGeom>
          <a:solidFill>
            <a:schemeClr val="bg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 smtClean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67" name="Text Placeholder 17"/>
          <p:cNvSpPr>
            <a:spLocks noGrp="1"/>
          </p:cNvSpPr>
          <p:nvPr>
            <p:ph type="body" sz="quarter" idx="29"/>
          </p:nvPr>
        </p:nvSpPr>
        <p:spPr>
          <a:xfrm>
            <a:off x="5011351" y="3278347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8" name="Text Placeholder 17"/>
          <p:cNvSpPr>
            <a:spLocks noGrp="1"/>
          </p:cNvSpPr>
          <p:nvPr>
            <p:ph type="body" sz="quarter" idx="30" hasCustomPrompt="1"/>
          </p:nvPr>
        </p:nvSpPr>
        <p:spPr>
          <a:xfrm>
            <a:off x="4414578" y="3276394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9</a:t>
            </a:r>
          </a:p>
        </p:txBody>
      </p:sp>
      <p:sp>
        <p:nvSpPr>
          <p:cNvPr id="69" name="Oval 68"/>
          <p:cNvSpPr/>
          <p:nvPr/>
        </p:nvSpPr>
        <p:spPr>
          <a:xfrm>
            <a:off x="4414578" y="3925482"/>
            <a:ext cx="464815" cy="464815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 smtClean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70" name="Text Placeholder 17"/>
          <p:cNvSpPr>
            <a:spLocks noGrp="1"/>
          </p:cNvSpPr>
          <p:nvPr>
            <p:ph type="body" sz="quarter" idx="31"/>
          </p:nvPr>
        </p:nvSpPr>
        <p:spPr>
          <a:xfrm>
            <a:off x="5011352" y="3925482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1" name="Text Placeholder 17"/>
          <p:cNvSpPr>
            <a:spLocks noGrp="1"/>
          </p:cNvSpPr>
          <p:nvPr>
            <p:ph type="body" sz="quarter" idx="32" hasCustomPrompt="1"/>
          </p:nvPr>
        </p:nvSpPr>
        <p:spPr>
          <a:xfrm>
            <a:off x="4414579" y="3923529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364309995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5"/>
          <p:cNvSpPr>
            <a:spLocks noGrp="1"/>
          </p:cNvSpPr>
          <p:nvPr>
            <p:ph type="title"/>
          </p:nvPr>
        </p:nvSpPr>
        <p:spPr bwMode="auto">
          <a:xfrm>
            <a:off x="438150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 smtClean="0"/>
              <a:t>Title Goes Here</a:t>
            </a:r>
          </a:p>
        </p:txBody>
      </p:sp>
      <p:sp>
        <p:nvSpPr>
          <p:cNvPr id="12" name="Rectangle 7"/>
          <p:cNvSpPr>
            <a:spLocks noChangeArrowheads="1"/>
          </p:cNvSpPr>
          <p:nvPr/>
        </p:nvSpPr>
        <p:spPr bwMode="ltGray">
          <a:xfrm>
            <a:off x="8515707" y="4742907"/>
            <a:ext cx="218414" cy="15451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1586" tIns="30792" rIns="61586" bIns="30792" anchor="b">
            <a:spAutoFit/>
          </a:bodyPr>
          <a:lstStyle/>
          <a:p>
            <a:pPr algn="r" defTabSz="610744" fontAlgn="auto">
              <a:spcBef>
                <a:spcPts val="0"/>
              </a:spcBef>
              <a:spcAft>
                <a:spcPts val="0"/>
              </a:spcAft>
              <a:defRPr/>
            </a:pPr>
            <a:fld id="{6A1E46DC-7EF6-4EA2-B285-14272867D133}" type="slidenum">
              <a:rPr lang="en-US" sz="600">
                <a:solidFill>
                  <a:schemeClr val="accent3">
                    <a:lumMod val="85000"/>
                  </a:schemeClr>
                </a:solidFill>
                <a:latin typeface="+mn-lt"/>
                <a:ea typeface="+mn-ea"/>
                <a:cs typeface="CiscoSans Thin"/>
              </a:rPr>
              <a:pPr algn="r" defTabSz="61074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dirty="0">
              <a:solidFill>
                <a:schemeClr val="accent3">
                  <a:lumMod val="85000"/>
                </a:schemeClr>
              </a:solidFill>
              <a:latin typeface="+mn-lt"/>
              <a:ea typeface="+mn-ea"/>
              <a:cs typeface="CiscoSans Thin"/>
            </a:endParaRPr>
          </a:p>
        </p:txBody>
      </p:sp>
      <p:sp>
        <p:nvSpPr>
          <p:cNvPr id="13" name="Rectangle 4"/>
          <p:cNvSpPr>
            <a:spLocks noChangeArrowheads="1"/>
          </p:cNvSpPr>
          <p:nvPr/>
        </p:nvSpPr>
        <p:spPr bwMode="ltGray">
          <a:xfrm>
            <a:off x="5867508" y="4741653"/>
            <a:ext cx="265801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61586" tIns="30792" rIns="61586" bIns="30792" anchor="b">
            <a:spAutoFit/>
          </a:bodyPr>
          <a:lstStyle/>
          <a:p>
            <a:pPr defTabSz="61074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dirty="0">
                <a:solidFill>
                  <a:schemeClr val="accent3">
                    <a:lumMod val="85000"/>
                  </a:schemeClr>
                </a:solidFill>
                <a:latin typeface="+mn-lt"/>
                <a:ea typeface="+mn-ea"/>
                <a:cs typeface="CiscoSans Thin"/>
              </a:rPr>
              <a:t>© </a:t>
            </a:r>
            <a:r>
              <a:rPr lang="en-US" sz="600" dirty="0" smtClean="0">
                <a:solidFill>
                  <a:schemeClr val="accent3">
                    <a:lumMod val="85000"/>
                  </a:schemeClr>
                </a:solidFill>
                <a:latin typeface="+mn-lt"/>
                <a:ea typeface="+mn-ea"/>
                <a:cs typeface="CiscoSans Thin"/>
              </a:rPr>
              <a:t>2016  </a:t>
            </a:r>
            <a:r>
              <a:rPr lang="en-US" sz="600" dirty="0">
                <a:solidFill>
                  <a:schemeClr val="accent3">
                    <a:lumMod val="85000"/>
                  </a:schemeClr>
                </a:solidFill>
                <a:latin typeface="+mn-lt"/>
                <a:ea typeface="+mn-ea"/>
                <a:cs typeface="CiscoSans Thin"/>
              </a:rPr>
              <a:t>Cisco and/or its affiliates. All rights reserved.   Cisco Confidential</a:t>
            </a:r>
          </a:p>
        </p:txBody>
      </p:sp>
      <p:grpSp>
        <p:nvGrpSpPr>
          <p:cNvPr id="6" name="Group 4"/>
          <p:cNvGrpSpPr>
            <a:grpSpLocks noChangeAspect="1"/>
          </p:cNvGrpSpPr>
          <p:nvPr userDrawn="1"/>
        </p:nvGrpSpPr>
        <p:grpSpPr bwMode="auto">
          <a:xfrm>
            <a:off x="508039" y="4715197"/>
            <a:ext cx="340257" cy="180974"/>
            <a:chOff x="310" y="249"/>
            <a:chExt cx="502" cy="267"/>
          </a:xfrm>
          <a:solidFill>
            <a:schemeClr val="accent5"/>
          </a:solidFill>
        </p:grpSpPr>
        <p:sp>
          <p:nvSpPr>
            <p:cNvPr id="7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62" r:id="rId1"/>
    <p:sldLayoutId id="2147484013" r:id="rId2"/>
    <p:sldLayoutId id="2147484014" r:id="rId3"/>
    <p:sldLayoutId id="2147483965" r:id="rId4"/>
    <p:sldLayoutId id="2147483967" r:id="rId5"/>
    <p:sldLayoutId id="2147483995" r:id="rId6"/>
    <p:sldLayoutId id="2147484007" r:id="rId7"/>
    <p:sldLayoutId id="2147484010" r:id="rId8"/>
    <p:sldLayoutId id="2147484011" r:id="rId9"/>
    <p:sldLayoutId id="2147484015" r:id="rId10"/>
    <p:sldLayoutId id="2147483998" r:id="rId11"/>
    <p:sldLayoutId id="2147484027" r:id="rId12"/>
    <p:sldLayoutId id="2147484029" r:id="rId13"/>
    <p:sldLayoutId id="2147484031" r:id="rId14"/>
  </p:sldLayoutIdLst>
  <p:transition spd="slow">
    <p:wipe/>
  </p:transition>
  <p:timing>
    <p:tnLst>
      <p:par>
        <p:cTn id="1" dur="indefinite" restart="never" nodeType="tmRoot"/>
      </p:par>
    </p:tnLst>
  </p:timing>
  <p:txStyles>
    <p:titleStyle>
      <a:lvl1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lang="en-US" sz="3200" kern="1200" dirty="0">
          <a:solidFill>
            <a:schemeClr val="accent4"/>
          </a:solidFill>
          <a:latin typeface="+mj-lt"/>
          <a:ea typeface="ＭＳ Ｐゴシック" charset="0"/>
          <a:cs typeface="CiscoSans"/>
        </a:defRPr>
      </a:lvl1pPr>
      <a:lvl2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  <a:cs typeface="CiscoSans" pitchFamily="34" charset="0"/>
        </a:defRPr>
      </a:lvl2pPr>
      <a:lvl3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  <a:cs typeface="CiscoSans" pitchFamily="34" charset="0"/>
        </a:defRPr>
      </a:lvl3pPr>
      <a:lvl4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  <a:cs typeface="CiscoSans" pitchFamily="34" charset="0"/>
        </a:defRPr>
      </a:lvl4pPr>
      <a:lvl5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  <a:cs typeface="CiscoSans" pitchFamily="34" charset="0"/>
        </a:defRPr>
      </a:lvl5pPr>
      <a:lvl6pPr marL="4572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6pPr>
      <a:lvl7pPr marL="9144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7pPr>
      <a:lvl8pPr marL="13716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8pPr>
      <a:lvl9pPr marL="18288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9pPr>
    </p:titleStyle>
    <p:bodyStyle>
      <a:lvl1pPr marL="169863" indent="-169863" algn="l" defTabSz="684213" rtl="0" eaLnBrk="1" fontAlgn="base" hangingPunct="1">
        <a:lnSpc>
          <a:spcPct val="95000"/>
        </a:lnSpc>
        <a:spcBef>
          <a:spcPts val="1075"/>
        </a:spcBef>
        <a:spcAft>
          <a:spcPct val="0"/>
        </a:spcAft>
        <a:buClr>
          <a:schemeClr val="tx2"/>
        </a:buClr>
        <a:buSzPct val="90000"/>
        <a:buFont typeface="Arial" charset="0"/>
        <a:buChar char="•"/>
        <a:defRPr lang="en-US" sz="15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1pPr>
      <a:lvl2pPr marL="358775" indent="-215900" algn="l" defTabSz="684213" rtl="0" eaLnBrk="1" fontAlgn="base" hangingPunct="1">
        <a:lnSpc>
          <a:spcPct val="95000"/>
        </a:lnSpc>
        <a:spcBef>
          <a:spcPts val="600"/>
        </a:spcBef>
        <a:spcAft>
          <a:spcPct val="0"/>
        </a:spcAft>
        <a:buClr>
          <a:schemeClr val="tx2"/>
        </a:buClr>
        <a:buFont typeface="Arial" charset="0"/>
        <a:buChar char="•"/>
        <a:defRPr lang="en-US" sz="14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2pPr>
      <a:lvl3pPr marL="431800" indent="-169863" algn="l" defTabSz="684213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2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3pPr>
      <a:lvl4pPr marL="503238" indent="-169863" algn="l" defTabSz="684213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1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4pPr>
      <a:lvl5pPr marL="574675" indent="-169863" algn="l" defTabSz="684213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1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5pPr>
      <a:lvl6pPr marL="863856" indent="-171445" algn="l" defTabSz="685777" rtl="0" eaLnBrk="1" latinLnBrk="0" hangingPunct="1">
        <a:spcBef>
          <a:spcPts val="600"/>
        </a:spcBef>
        <a:buFont typeface="Arial" pitchFamily="34" charset="0"/>
        <a:buChar char="•"/>
        <a:defRPr sz="9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935844" indent="-171422" algn="l" defTabSz="685777" rtl="0" eaLnBrk="1" latinLnBrk="0" hangingPunct="1">
        <a:spcBef>
          <a:spcPts val="600"/>
        </a:spcBef>
        <a:buFont typeface="Arial" pitchFamily="34" charset="0"/>
        <a:buChar char="•"/>
        <a:defRPr sz="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400220" indent="0" algn="l" defTabSz="685777" rtl="0" eaLnBrk="1" latinLnBrk="0" hangingPunct="1">
        <a:spcBef>
          <a:spcPct val="20000"/>
        </a:spcBef>
        <a:buFont typeface="Arial" pitchFamily="34" charset="0"/>
        <a:buNone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53" indent="-171445" algn="l" defTabSz="68577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86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777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65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55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41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32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20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10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33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</a:t>
            </a:r>
            <a:r>
              <a:rPr lang="en-US" dirty="0"/>
              <a:t>2: </a:t>
            </a:r>
            <a:r>
              <a:rPr lang="en-US" dirty="0" smtClean="0"/>
              <a:t>Static Routing</a:t>
            </a:r>
            <a:endParaRPr lang="en-US" dirty="0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469496" y="3809526"/>
            <a:ext cx="3302403" cy="952974"/>
          </a:xfrm>
        </p:spPr>
        <p:txBody>
          <a:bodyPr/>
          <a:lstStyle/>
          <a:p>
            <a:r>
              <a:rPr lang="en-US" dirty="0"/>
              <a:t>CCNA Routing and Switching</a:t>
            </a:r>
          </a:p>
          <a:p>
            <a:r>
              <a:rPr lang="en-US" dirty="0" smtClean="0"/>
              <a:t>Routing and Switching Essentials </a:t>
            </a:r>
            <a:r>
              <a:rPr lang="en-US" dirty="0"/>
              <a:t>v6.0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293801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4065" y="798944"/>
            <a:ext cx="4377135" cy="4155319"/>
          </a:xfrm>
        </p:spPr>
        <p:txBody>
          <a:bodyPr/>
          <a:lstStyle/>
          <a:p>
            <a:r>
              <a:rPr lang="en-US" dirty="0" smtClean="0"/>
              <a:t>Default route matches all packets and is used when a packet does not match a specific route in the routing table</a:t>
            </a:r>
          </a:p>
          <a:p>
            <a:r>
              <a:rPr lang="en-US" dirty="0" smtClean="0"/>
              <a:t>Can be dynamically learned or statically configured</a:t>
            </a:r>
          </a:p>
          <a:p>
            <a:r>
              <a:rPr lang="en-US" dirty="0" smtClean="0"/>
              <a:t>Default Static route uses 0.0.0.0/0 as the destination IPv4 address</a:t>
            </a:r>
          </a:p>
          <a:p>
            <a:r>
              <a:rPr lang="en-US" dirty="0" smtClean="0"/>
              <a:t>Creates a Gateway of Last Resort</a:t>
            </a:r>
          </a:p>
          <a:p>
            <a:r>
              <a:rPr lang="en-US" dirty="0" smtClean="0"/>
              <a:t>Common use is when connecting a company’s edge router to the ISP network</a:t>
            </a:r>
          </a:p>
          <a:p>
            <a:r>
              <a:rPr lang="en-US" dirty="0" smtClean="0"/>
              <a:t>Router has only one router to which it is connected</a:t>
            </a:r>
            <a:endParaRPr lang="en-US" dirty="0"/>
          </a:p>
        </p:txBody>
      </p:sp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/>
              <a:t>Types of Static </a:t>
            </a:r>
            <a:r>
              <a:rPr lang="en-US" sz="1600" dirty="0" smtClean="0"/>
              <a:t>Routes</a:t>
            </a:r>
            <a:r>
              <a:rPr lang="en-US" altLang="en-US" dirty="0" smtClean="0"/>
              <a:t/>
            </a:r>
            <a:br>
              <a:rPr lang="en-US" altLang="en-US" dirty="0" smtClean="0"/>
            </a:br>
            <a:r>
              <a:rPr lang="en-US" dirty="0"/>
              <a:t>Default Static Route</a:t>
            </a:r>
            <a:endParaRPr lang="en-US" alt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1200" y="798944"/>
            <a:ext cx="4292331" cy="2813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87556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altLang="en-US" dirty="0" smtClean="0"/>
              <a:t>Multiple static routes can be summarized into a single network address</a:t>
            </a:r>
          </a:p>
          <a:p>
            <a:pPr lvl="1"/>
            <a:r>
              <a:rPr lang="en-CA" altLang="en-US" dirty="0" smtClean="0"/>
              <a:t>Destination networks must be contiguous</a:t>
            </a:r>
          </a:p>
          <a:p>
            <a:pPr lvl="1"/>
            <a:r>
              <a:rPr lang="en-CA" altLang="en-US" dirty="0" smtClean="0"/>
              <a:t>Multiple static routes must use the same exit interface or next hop</a:t>
            </a:r>
          </a:p>
          <a:p>
            <a:pPr lvl="1"/>
            <a:r>
              <a:rPr lang="en-CA" altLang="en-US" dirty="0" smtClean="0"/>
              <a:t>In figure, four networks is summarized into one summary static route</a:t>
            </a:r>
            <a:endParaRPr lang="en-CA" altLang="en-US" dirty="0"/>
          </a:p>
        </p:txBody>
      </p:sp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/>
              <a:t>Types of Static Routes </a:t>
            </a:r>
            <a:r>
              <a:rPr lang="en-US" sz="1600" dirty="0" smtClean="0"/>
              <a:t/>
            </a:r>
            <a:br>
              <a:rPr lang="en-US" sz="1600" dirty="0" smtClean="0"/>
            </a:br>
            <a:r>
              <a:rPr lang="en-US" altLang="en-US" dirty="0" smtClean="0"/>
              <a:t>Summary Static Route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0400" y="2142830"/>
            <a:ext cx="5187950" cy="2384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57221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4065" y="888421"/>
            <a:ext cx="3628918" cy="3976363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Static routes that are used to provide a backup path</a:t>
            </a:r>
          </a:p>
          <a:p>
            <a:pPr>
              <a:defRPr/>
            </a:pPr>
            <a:r>
              <a:rPr lang="en-US" dirty="0" smtClean="0"/>
              <a:t>Used when primary route is not available</a:t>
            </a:r>
          </a:p>
          <a:p>
            <a:pPr>
              <a:defRPr/>
            </a:pPr>
            <a:r>
              <a:rPr lang="en-US" dirty="0" smtClean="0"/>
              <a:t>Configured with a higher administrative distance (trustworthiness) than the primary route</a:t>
            </a:r>
          </a:p>
          <a:p>
            <a:pPr>
              <a:defRPr/>
            </a:pPr>
            <a:r>
              <a:rPr lang="en-US" dirty="0" smtClean="0"/>
              <a:t>Example: EIGRP administrative distance equals 90. A floating static route with an AD of 91 or higher would serve as backup route and will be used if EIGRP route goes down.</a:t>
            </a:r>
          </a:p>
          <a:p>
            <a:pPr>
              <a:defRPr/>
            </a:pPr>
            <a:endParaRPr lang="en-US" dirty="0" smtClean="0"/>
          </a:p>
          <a:p>
            <a:pPr>
              <a:defRPr/>
            </a:pPr>
            <a:endParaRPr lang="en-CA" dirty="0" smtClean="0"/>
          </a:p>
          <a:p>
            <a:pPr>
              <a:defRPr/>
            </a:pPr>
            <a:endParaRPr lang="en-CA" dirty="0" smtClean="0"/>
          </a:p>
        </p:txBody>
      </p:sp>
      <p:sp>
        <p:nvSpPr>
          <p:cNvPr id="337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en-US" sz="1600" dirty="0" smtClean="0"/>
              <a:t>Types of Static Routes</a:t>
            </a:r>
            <a:br>
              <a:rPr lang="en-CA" altLang="en-US" sz="1600" dirty="0" smtClean="0"/>
            </a:br>
            <a:r>
              <a:rPr lang="en-CA" altLang="en-US" dirty="0" smtClean="0"/>
              <a:t>Floating Static Route</a:t>
            </a:r>
            <a:endParaRPr lang="en-CA" altLang="en-US" dirty="0">
              <a:solidFill>
                <a:srgbClr val="0070C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2983" y="958324"/>
            <a:ext cx="5371017" cy="3429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924300" y="1098603"/>
            <a:ext cx="1562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Floating Static Route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02095297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6425" y="915409"/>
            <a:ext cx="7598042" cy="1802391"/>
          </a:xfrm>
        </p:spPr>
        <p:txBody>
          <a:bodyPr/>
          <a:lstStyle/>
          <a:p>
            <a:r>
              <a:rPr lang="en-US" sz="4000" dirty="0" smtClean="0"/>
              <a:t>2.2 Configure Static and Default Routes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86424922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/>
              <a:t>Configure IPv4 Static Routes </a:t>
            </a:r>
            <a:r>
              <a:rPr lang="en-US" sz="1600" dirty="0" smtClean="0"/>
              <a:t/>
            </a:r>
            <a:br>
              <a:rPr lang="en-US" sz="1600" dirty="0" smtClean="0"/>
            </a:br>
            <a:r>
              <a:rPr lang="en-CA" altLang="en-US" dirty="0" err="1" smtClean="0"/>
              <a:t>ip</a:t>
            </a:r>
            <a:r>
              <a:rPr lang="en-CA" altLang="en-US" dirty="0" smtClean="0"/>
              <a:t> route Command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902434"/>
            <a:ext cx="6661150" cy="3910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59108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/>
              <a:t>Configure IPv4 Static Routes</a:t>
            </a:r>
            <a:br>
              <a:rPr lang="en-US" sz="1600" dirty="0"/>
            </a:br>
            <a:r>
              <a:rPr lang="en-CA" altLang="en-US" dirty="0" smtClean="0"/>
              <a:t>Next-Hop Options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4065" y="1078345"/>
            <a:ext cx="8669735" cy="382155"/>
          </a:xfrm>
        </p:spPr>
        <p:txBody>
          <a:bodyPr/>
          <a:lstStyle/>
          <a:p>
            <a:r>
              <a:rPr lang="en-CA" altLang="en-US" dirty="0" smtClean="0"/>
              <a:t>In this example, each router only has entries for directly connected network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r="2630"/>
          <a:stretch/>
        </p:blipFill>
        <p:spPr>
          <a:xfrm>
            <a:off x="250973" y="1879588"/>
            <a:ext cx="2846884" cy="209143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l="3178" r="3478"/>
          <a:stretch/>
        </p:blipFill>
        <p:spPr>
          <a:xfrm>
            <a:off x="3302570" y="1901404"/>
            <a:ext cx="2677616" cy="204780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/>
          <a:srcRect l="2000" r="1240"/>
          <a:stretch/>
        </p:blipFill>
        <p:spPr>
          <a:xfrm>
            <a:off x="6184900" y="1887216"/>
            <a:ext cx="2728219" cy="204017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6"/>
          <a:srcRect l="1039" t="18173" r="1958" b="7270"/>
          <a:stretch/>
        </p:blipFill>
        <p:spPr>
          <a:xfrm>
            <a:off x="3302569" y="3914694"/>
            <a:ext cx="2677617" cy="130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05128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le 1"/>
          <p:cNvSpPr>
            <a:spLocks noGrp="1"/>
          </p:cNvSpPr>
          <p:nvPr>
            <p:ph type="title"/>
          </p:nvPr>
        </p:nvSpPr>
        <p:spPr>
          <a:xfrm>
            <a:off x="0" y="42600"/>
            <a:ext cx="9144000" cy="757551"/>
          </a:xfrm>
        </p:spPr>
        <p:txBody>
          <a:bodyPr/>
          <a:lstStyle/>
          <a:p>
            <a:r>
              <a:rPr lang="en-US" sz="1600" dirty="0"/>
              <a:t>Configure IPv4 Static Routes</a:t>
            </a:r>
            <a:br>
              <a:rPr lang="en-US" sz="1600" dirty="0"/>
            </a:br>
            <a:r>
              <a:rPr lang="en-CA" altLang="en-US" dirty="0" smtClean="0"/>
              <a:t>Next-Hop Options (Cont.)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4065" y="1205345"/>
            <a:ext cx="4862423" cy="3265055"/>
          </a:xfrm>
        </p:spPr>
        <p:txBody>
          <a:bodyPr/>
          <a:lstStyle/>
          <a:p>
            <a:r>
              <a:rPr lang="en-CA" altLang="en-US" dirty="0" smtClean="0"/>
              <a:t>R1 does not have an entry in its routing table for the R3 LAN network</a:t>
            </a:r>
          </a:p>
          <a:p>
            <a:r>
              <a:rPr lang="en-CA" altLang="en-US" dirty="0" smtClean="0"/>
              <a:t>In a static route next-hop can be identified by</a:t>
            </a:r>
          </a:p>
          <a:p>
            <a:pPr lvl="1"/>
            <a:r>
              <a:rPr lang="en-CA" altLang="en-US" dirty="0" smtClean="0">
                <a:solidFill>
                  <a:srgbClr val="000000"/>
                </a:solidFill>
              </a:rPr>
              <a:t>Next-hop IP address</a:t>
            </a:r>
          </a:p>
          <a:p>
            <a:pPr lvl="1"/>
            <a:r>
              <a:rPr lang="en-CA" altLang="en-US" dirty="0" smtClean="0"/>
              <a:t>Router exit interface</a:t>
            </a:r>
          </a:p>
          <a:p>
            <a:pPr lvl="1"/>
            <a:r>
              <a:rPr lang="en-CA" altLang="en-US" dirty="0" smtClean="0">
                <a:solidFill>
                  <a:srgbClr val="000000"/>
                </a:solidFill>
              </a:rPr>
              <a:t>Next-hop IP address and exit interface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3400" y="282174"/>
            <a:ext cx="2860994" cy="221095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3400" y="2631125"/>
            <a:ext cx="2953156" cy="2186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96252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6" name="Content Placeholder 2"/>
          <p:cNvSpPr>
            <a:spLocks noGrp="1"/>
          </p:cNvSpPr>
          <p:nvPr>
            <p:ph idx="1"/>
          </p:nvPr>
        </p:nvSpPr>
        <p:spPr>
          <a:xfrm>
            <a:off x="156765" y="987981"/>
            <a:ext cx="3784468" cy="1774922"/>
          </a:xfrm>
        </p:spPr>
        <p:txBody>
          <a:bodyPr/>
          <a:lstStyle/>
          <a:p>
            <a:r>
              <a:rPr lang="en-CA" altLang="en-US" dirty="0" smtClean="0"/>
              <a:t>In this example, only the next-hop IP address is specified</a:t>
            </a:r>
          </a:p>
          <a:p>
            <a:r>
              <a:rPr lang="en-CA" altLang="en-US" dirty="0" smtClean="0"/>
              <a:t>Before packet is forwarded the router must determine the exit interface to use (route resolvability)</a:t>
            </a:r>
          </a:p>
        </p:txBody>
      </p:sp>
      <p:sp>
        <p:nvSpPr>
          <p:cNvPr id="3891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/>
              <a:t>Configure IPv4 Static Routes</a:t>
            </a:r>
            <a:br>
              <a:rPr lang="en-US" sz="1600" dirty="0"/>
            </a:br>
            <a:r>
              <a:rPr lang="en-US" dirty="0" smtClean="0"/>
              <a:t>Configure </a:t>
            </a:r>
            <a:r>
              <a:rPr lang="en-US" dirty="0"/>
              <a:t>a Next-Hop Static Route</a:t>
            </a:r>
            <a:endParaRPr lang="en-CA" alt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4700" y="987981"/>
            <a:ext cx="4559301" cy="3385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53903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3024" y="3803825"/>
            <a:ext cx="4629135" cy="980131"/>
          </a:xfrm>
          <a:prstGeom prst="rect">
            <a:avLst/>
          </a:prstGeom>
        </p:spPr>
      </p:pic>
      <p:sp>
        <p:nvSpPr>
          <p:cNvPr id="38916" name="Content Placeholder 2"/>
          <p:cNvSpPr>
            <a:spLocks noGrp="1"/>
          </p:cNvSpPr>
          <p:nvPr>
            <p:ph idx="1"/>
          </p:nvPr>
        </p:nvSpPr>
        <p:spPr>
          <a:xfrm>
            <a:off x="156764" y="987980"/>
            <a:ext cx="3794419" cy="3795975"/>
          </a:xfrm>
        </p:spPr>
        <p:txBody>
          <a:bodyPr/>
          <a:lstStyle/>
          <a:p>
            <a:r>
              <a:rPr lang="en-CA" altLang="en-US" dirty="0" smtClean="0"/>
              <a:t>In example, when a packet is destined for 192.168.2.0/24 network, R1:</a:t>
            </a:r>
          </a:p>
          <a:p>
            <a:pPr lvl="1"/>
            <a:r>
              <a:rPr lang="en-CA" altLang="en-US" dirty="0" smtClean="0"/>
              <a:t>Looks for match (</a:t>
            </a:r>
            <a:r>
              <a:rPr lang="en-CA" altLang="en-US" dirty="0" smtClean="0">
                <a:solidFill>
                  <a:srgbClr val="FFC000"/>
                </a:solidFill>
              </a:rPr>
              <a:t>#1</a:t>
            </a:r>
            <a:r>
              <a:rPr lang="en-CA" altLang="en-US" dirty="0" smtClean="0"/>
              <a:t>) and needs to forward packets to 172.16.2.2</a:t>
            </a:r>
          </a:p>
          <a:p>
            <a:pPr lvl="1"/>
            <a:r>
              <a:rPr lang="en-CA" altLang="en-US" dirty="0" smtClean="0"/>
              <a:t>R1 must determine how to reach 172.16.2.2 first</a:t>
            </a:r>
          </a:p>
          <a:p>
            <a:pPr lvl="1"/>
            <a:r>
              <a:rPr lang="en-CA" altLang="en-US" dirty="0" smtClean="0"/>
              <a:t>Searches a second time for 172.16.2.0/24 </a:t>
            </a:r>
            <a:r>
              <a:rPr lang="en-CA" altLang="en-US" dirty="0"/>
              <a:t>(</a:t>
            </a:r>
            <a:r>
              <a:rPr lang="en-CA" altLang="en-US" dirty="0">
                <a:solidFill>
                  <a:srgbClr val="FFC000"/>
                </a:solidFill>
              </a:rPr>
              <a:t>#2</a:t>
            </a:r>
            <a:r>
              <a:rPr lang="en-CA" altLang="en-US" dirty="0" smtClean="0"/>
              <a:t>) and matches to exit interface s0/0/0</a:t>
            </a:r>
          </a:p>
          <a:p>
            <a:pPr lvl="1"/>
            <a:r>
              <a:rPr lang="en-CA" altLang="en-US" dirty="0" smtClean="0"/>
              <a:t>Takes two routing table lookups, process referred to as recursive lookup</a:t>
            </a:r>
          </a:p>
          <a:p>
            <a:pPr lvl="1"/>
            <a:r>
              <a:rPr lang="en-CA" altLang="en-US" dirty="0" smtClean="0"/>
              <a:t>If the exit interface is “down” or “administratively down” then the static route configured with next-hop will not be installed in routing table</a:t>
            </a:r>
          </a:p>
        </p:txBody>
      </p:sp>
      <p:sp>
        <p:nvSpPr>
          <p:cNvPr id="3891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/>
              <a:t>Configure IPv4 Static Routes</a:t>
            </a:r>
            <a:br>
              <a:rPr lang="en-US" sz="1600" dirty="0"/>
            </a:br>
            <a:r>
              <a:rPr lang="en-US" dirty="0" smtClean="0"/>
              <a:t>Configure </a:t>
            </a:r>
            <a:r>
              <a:rPr lang="en-US" dirty="0"/>
              <a:t>a Next-Hop Static </a:t>
            </a:r>
            <a:r>
              <a:rPr lang="en-US" dirty="0" smtClean="0"/>
              <a:t>Route (Cont.)</a:t>
            </a:r>
            <a:endParaRPr lang="en-CA" alt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5300" y="798944"/>
            <a:ext cx="4484585" cy="3108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5925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6" name="Content Placeholder 2"/>
          <p:cNvSpPr>
            <a:spLocks noGrp="1"/>
          </p:cNvSpPr>
          <p:nvPr>
            <p:ph idx="1"/>
          </p:nvPr>
        </p:nvSpPr>
        <p:spPr>
          <a:xfrm>
            <a:off x="144064" y="798944"/>
            <a:ext cx="4389835" cy="4155319"/>
          </a:xfrm>
        </p:spPr>
        <p:txBody>
          <a:bodyPr/>
          <a:lstStyle/>
          <a:p>
            <a:r>
              <a:rPr lang="en-US" altLang="en-US" dirty="0" smtClean="0"/>
              <a:t>Use the exit interface to specify next-hop so no other lookups are required</a:t>
            </a:r>
          </a:p>
          <a:p>
            <a:r>
              <a:rPr lang="en-US" altLang="en-US" dirty="0" smtClean="0"/>
              <a:t>Administrative distance of static route is 1</a:t>
            </a:r>
          </a:p>
          <a:p>
            <a:endParaRPr lang="en-US" altLang="en-US" dirty="0" smtClean="0"/>
          </a:p>
        </p:txBody>
      </p:sp>
      <p:sp>
        <p:nvSpPr>
          <p:cNvPr id="3891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/>
              <a:t>Configure IPv4 Static Routes</a:t>
            </a:r>
            <a:br>
              <a:rPr lang="en-US" sz="1600" dirty="0"/>
            </a:br>
            <a:r>
              <a:rPr lang="en-US" dirty="0"/>
              <a:t>Configure a </a:t>
            </a:r>
            <a:r>
              <a:rPr lang="en-US" dirty="0" smtClean="0"/>
              <a:t>Directly Connected Static Route</a:t>
            </a:r>
            <a:endParaRPr lang="en-CA" alt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674" y="2124299"/>
            <a:ext cx="3686614" cy="233876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l="2070"/>
          <a:stretch/>
        </p:blipFill>
        <p:spPr>
          <a:xfrm>
            <a:off x="4648199" y="1117600"/>
            <a:ext cx="4260850" cy="31496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8199" y="4266552"/>
            <a:ext cx="4260849" cy="393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24507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34"/>
          <p:cNvSpPr>
            <a:spLocks noGrp="1" noChangeArrowheads="1"/>
          </p:cNvSpPr>
          <p:nvPr>
            <p:ph idx="1"/>
          </p:nvPr>
        </p:nvSpPr>
        <p:spPr>
          <a:xfrm>
            <a:off x="145358" y="697344"/>
            <a:ext cx="8853286" cy="4155319"/>
          </a:xfrm>
        </p:spPr>
        <p:txBody>
          <a:bodyPr/>
          <a:lstStyle/>
          <a:p>
            <a:r>
              <a:rPr lang="en-CA" sz="1600" dirty="0"/>
              <a:t>2.1 </a:t>
            </a:r>
            <a:r>
              <a:rPr lang="en-CA" sz="1600" dirty="0" smtClean="0"/>
              <a:t>Static Routing Advantages</a:t>
            </a:r>
            <a:endParaRPr lang="en-CA" sz="1600" dirty="0"/>
          </a:p>
          <a:p>
            <a:pPr marL="542131" lvl="2" indent="-214313">
              <a:buFont typeface="Arial" panose="020B0604020202020204" pitchFamily="34" charset="0"/>
              <a:buChar char="•"/>
            </a:pPr>
            <a:r>
              <a:rPr lang="en-CA" sz="1400" dirty="0" smtClean="0"/>
              <a:t>Explain </a:t>
            </a:r>
            <a:r>
              <a:rPr lang="en-CA" sz="1400" dirty="0"/>
              <a:t>how static routes are implemented in a small to medium-sized business network</a:t>
            </a:r>
            <a:r>
              <a:rPr lang="en-CA" sz="1400" dirty="0" smtClean="0"/>
              <a:t>.</a:t>
            </a:r>
          </a:p>
          <a:p>
            <a:pPr marL="542131" lvl="2" indent="-214313">
              <a:buFont typeface="Arial" panose="020B0604020202020204" pitchFamily="34" charset="0"/>
              <a:buChar char="•"/>
            </a:pPr>
            <a:r>
              <a:rPr lang="en-CA" sz="1400" dirty="0"/>
              <a:t>Explain advantages and disadvantages of static routing</a:t>
            </a:r>
            <a:r>
              <a:rPr lang="en-CA" sz="1400" dirty="0" smtClean="0"/>
              <a:t>.</a:t>
            </a:r>
          </a:p>
          <a:p>
            <a:pPr marL="542131" lvl="2" indent="-214313">
              <a:buFont typeface="Arial" panose="020B0604020202020204" pitchFamily="34" charset="0"/>
              <a:buChar char="•"/>
            </a:pPr>
            <a:r>
              <a:rPr lang="en-CA" sz="1400" dirty="0"/>
              <a:t>Explain the purpose of different types of static routes.</a:t>
            </a:r>
            <a:endParaRPr lang="en-US" sz="1400" dirty="0"/>
          </a:p>
          <a:p>
            <a:r>
              <a:rPr lang="en-CA" sz="1600" dirty="0"/>
              <a:t>2.2 </a:t>
            </a:r>
            <a:r>
              <a:rPr lang="en-CA" sz="1600" dirty="0" smtClean="0"/>
              <a:t>Configure Static and Default Routes</a:t>
            </a:r>
            <a:endParaRPr lang="en-CA" sz="1600" dirty="0"/>
          </a:p>
          <a:p>
            <a:pPr marL="542131" lvl="2" indent="-214313">
              <a:buFont typeface="Arial" panose="020B0604020202020204" pitchFamily="34" charset="0"/>
              <a:buChar char="•"/>
            </a:pPr>
            <a:r>
              <a:rPr lang="en-CA" sz="1400" dirty="0"/>
              <a:t>Configure static routes to enable connectivity in a small to medium-sized business network</a:t>
            </a:r>
            <a:r>
              <a:rPr lang="en-CA" sz="1400" dirty="0" smtClean="0"/>
              <a:t>.</a:t>
            </a:r>
          </a:p>
          <a:p>
            <a:pPr marL="542131" lvl="2" indent="-214313">
              <a:buFont typeface="Arial" panose="020B0604020202020204" pitchFamily="34" charset="0"/>
              <a:buChar char="•"/>
            </a:pPr>
            <a:r>
              <a:rPr lang="en-US" sz="1400" dirty="0"/>
              <a:t>Configure IPv4 static routes by specifying a next-hop address.</a:t>
            </a:r>
          </a:p>
          <a:p>
            <a:pPr marL="542131" lvl="2" indent="-214313">
              <a:buFont typeface="Arial" panose="020B0604020202020204" pitchFamily="34" charset="0"/>
              <a:buChar char="•"/>
            </a:pPr>
            <a:r>
              <a:rPr lang="en-US" sz="1400" dirty="0"/>
              <a:t>Configure an IPv4 default route.</a:t>
            </a:r>
          </a:p>
          <a:p>
            <a:pPr marL="542131" lvl="2" indent="-214313">
              <a:buFont typeface="Arial" panose="020B0604020202020204" pitchFamily="34" charset="0"/>
              <a:buChar char="•"/>
            </a:pPr>
            <a:r>
              <a:rPr lang="en-US" sz="1400" dirty="0"/>
              <a:t>Configure IPv6 static routes by specifying a next-hop address</a:t>
            </a:r>
            <a:r>
              <a:rPr lang="en-US" sz="1400" dirty="0" smtClean="0"/>
              <a:t>.</a:t>
            </a:r>
          </a:p>
          <a:p>
            <a:pPr marL="542131" lvl="2" indent="-214313">
              <a:buFont typeface="Arial" panose="020B0604020202020204" pitchFamily="34" charset="0"/>
              <a:buChar char="•"/>
            </a:pPr>
            <a:r>
              <a:rPr lang="en-US" sz="1400" dirty="0"/>
              <a:t>Configure an IPv6 default route</a:t>
            </a:r>
            <a:r>
              <a:rPr lang="en-US" sz="1400" dirty="0" smtClean="0"/>
              <a:t>.</a:t>
            </a:r>
          </a:p>
          <a:p>
            <a:pPr marL="542131" lvl="2" indent="-214313">
              <a:buFont typeface="Arial" panose="020B0604020202020204" pitchFamily="34" charset="0"/>
              <a:buChar char="•"/>
            </a:pPr>
            <a:r>
              <a:rPr lang="en-US" sz="1400" dirty="0"/>
              <a:t>Configure a floating static route to provide a backup connection</a:t>
            </a:r>
            <a:r>
              <a:rPr lang="en-US" sz="1400" dirty="0" smtClean="0"/>
              <a:t>.</a:t>
            </a:r>
          </a:p>
          <a:p>
            <a:pPr marL="542131" lvl="2" indent="-214313">
              <a:buFont typeface="Arial" panose="020B0604020202020204" pitchFamily="34" charset="0"/>
              <a:buChar char="•"/>
            </a:pPr>
            <a:r>
              <a:rPr lang="en-US" sz="1400" dirty="0"/>
              <a:t>Configure IPv4 and IPv6 static host routes that direct traffic to a specific host.</a:t>
            </a:r>
          </a:p>
        </p:txBody>
      </p:sp>
      <p:sp>
        <p:nvSpPr>
          <p:cNvPr id="4098" name="Rectangle 3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Chapter 2 - Sections &amp; Objectives</a:t>
            </a:r>
          </a:p>
        </p:txBody>
      </p:sp>
    </p:spTree>
    <p:extLst>
      <p:ext uri="{BB962C8B-B14F-4D97-AF65-F5344CB8AC3E}">
        <p14:creationId xmlns:p14="http://schemas.microsoft.com/office/powerpoint/2010/main" val="175886867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6" name="Content Placeholder 2"/>
          <p:cNvSpPr>
            <a:spLocks noGrp="1"/>
          </p:cNvSpPr>
          <p:nvPr>
            <p:ph idx="1"/>
          </p:nvPr>
        </p:nvSpPr>
        <p:spPr>
          <a:xfrm>
            <a:off x="118664" y="900545"/>
            <a:ext cx="8682436" cy="2210956"/>
          </a:xfrm>
        </p:spPr>
        <p:txBody>
          <a:bodyPr/>
          <a:lstStyle/>
          <a:p>
            <a:r>
              <a:rPr lang="en-US" altLang="en-US" dirty="0" smtClean="0"/>
              <a:t>Cisco Express Forwarding (CEF) </a:t>
            </a:r>
          </a:p>
          <a:p>
            <a:pPr lvl="1"/>
            <a:r>
              <a:rPr lang="en-US" altLang="en-US" dirty="0" smtClean="0"/>
              <a:t>default behavior on IOS 12.0 or later</a:t>
            </a:r>
          </a:p>
          <a:p>
            <a:pPr lvl="1"/>
            <a:r>
              <a:rPr lang="en-US" altLang="en-US" dirty="0" smtClean="0"/>
              <a:t>provides optimized lookup </a:t>
            </a:r>
          </a:p>
          <a:p>
            <a:pPr lvl="1"/>
            <a:r>
              <a:rPr lang="en-US" altLang="en-US" dirty="0"/>
              <a:t>u</a:t>
            </a:r>
            <a:r>
              <a:rPr lang="en-US" altLang="en-US" dirty="0" smtClean="0"/>
              <a:t>ses a Forwarding Information Base (FIB) which is a copy of the routing table and an adjacency table that includes Layer 2 addresses</a:t>
            </a:r>
          </a:p>
          <a:p>
            <a:pPr lvl="1"/>
            <a:r>
              <a:rPr lang="en-US" altLang="en-US" dirty="0" smtClean="0"/>
              <a:t>no recursive lookup needed for next-hop IP address lookups</a:t>
            </a:r>
          </a:p>
          <a:p>
            <a:endParaRPr lang="en-US" altLang="en-US" dirty="0" smtClean="0"/>
          </a:p>
        </p:txBody>
      </p:sp>
      <p:sp>
        <p:nvSpPr>
          <p:cNvPr id="3891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/>
              <a:t>Configure IPv4 Static Routes</a:t>
            </a:r>
            <a:br>
              <a:rPr lang="en-US" sz="1600" dirty="0"/>
            </a:br>
            <a:r>
              <a:rPr lang="en-US" dirty="0"/>
              <a:t>Configure a </a:t>
            </a:r>
            <a:r>
              <a:rPr lang="en-US" dirty="0" smtClean="0"/>
              <a:t>Directly Connected Static Route (Cont.)</a:t>
            </a:r>
            <a:endParaRPr lang="en-CA" altLang="en-US" dirty="0"/>
          </a:p>
        </p:txBody>
      </p:sp>
    </p:spTree>
    <p:extLst>
      <p:ext uri="{BB962C8B-B14F-4D97-AF65-F5344CB8AC3E}">
        <p14:creationId xmlns:p14="http://schemas.microsoft.com/office/powerpoint/2010/main" val="146979466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6" name="Content Placeholder 2"/>
          <p:cNvSpPr>
            <a:spLocks noGrp="1"/>
          </p:cNvSpPr>
          <p:nvPr>
            <p:ph idx="1"/>
          </p:nvPr>
        </p:nvSpPr>
        <p:spPr>
          <a:xfrm>
            <a:off x="127001" y="798945"/>
            <a:ext cx="4521200" cy="1702955"/>
          </a:xfrm>
        </p:spPr>
        <p:txBody>
          <a:bodyPr/>
          <a:lstStyle/>
          <a:p>
            <a:r>
              <a:rPr lang="en-US" altLang="en-US" sz="1400" dirty="0" smtClean="0"/>
              <a:t>Both the exit interface and the next-hop IP address are specified</a:t>
            </a:r>
          </a:p>
          <a:p>
            <a:r>
              <a:rPr lang="en-US" altLang="en-US" sz="1400" dirty="0" smtClean="0"/>
              <a:t>When exit interface is an Ethernet network, fully specified static route is used</a:t>
            </a:r>
          </a:p>
          <a:p>
            <a:r>
              <a:rPr lang="en-US" altLang="en-US" sz="1400" dirty="0" smtClean="0"/>
              <a:t>Note: With CEF, a next-hop address could be used instead</a:t>
            </a:r>
          </a:p>
        </p:txBody>
      </p:sp>
      <p:sp>
        <p:nvSpPr>
          <p:cNvPr id="3891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/>
              <a:t>Configure IPv4 Static Routes</a:t>
            </a:r>
            <a:br>
              <a:rPr lang="en-US" sz="1600" dirty="0"/>
            </a:br>
            <a:r>
              <a:rPr lang="en-US" dirty="0"/>
              <a:t>Configure a </a:t>
            </a:r>
            <a:r>
              <a:rPr lang="en-US" dirty="0" smtClean="0"/>
              <a:t>Fully Specified Static Route</a:t>
            </a:r>
            <a:endParaRPr lang="en-CA" alt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683" y="2501900"/>
            <a:ext cx="3176489" cy="211151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r="7086"/>
          <a:stretch/>
        </p:blipFill>
        <p:spPr>
          <a:xfrm>
            <a:off x="4471789" y="857139"/>
            <a:ext cx="4202311" cy="323872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/>
          <a:srcRect r="6016" b="19677"/>
          <a:stretch/>
        </p:blipFill>
        <p:spPr>
          <a:xfrm>
            <a:off x="4533902" y="4095861"/>
            <a:ext cx="4038598" cy="311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4104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/>
              <a:t>Configure IPv4 Static Routes</a:t>
            </a:r>
            <a:br>
              <a:rPr lang="en-US" sz="1600" dirty="0"/>
            </a:br>
            <a:r>
              <a:rPr lang="en-US" dirty="0" smtClean="0"/>
              <a:t>Verify a Static Route</a:t>
            </a:r>
            <a:endParaRPr lang="en-CA" alt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1" y="1206500"/>
            <a:ext cx="4246226" cy="325004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5130" y="142892"/>
            <a:ext cx="2862159" cy="220651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5130" y="2545331"/>
            <a:ext cx="2932070" cy="2319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23212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5" name="Title 1"/>
          <p:cNvSpPr>
            <a:spLocks noGrp="1"/>
          </p:cNvSpPr>
          <p:nvPr>
            <p:ph type="title"/>
          </p:nvPr>
        </p:nvSpPr>
        <p:spPr>
          <a:xfrm>
            <a:off x="0" y="38100"/>
            <a:ext cx="9144000" cy="757551"/>
          </a:xfrm>
        </p:spPr>
        <p:txBody>
          <a:bodyPr/>
          <a:lstStyle/>
          <a:p>
            <a:r>
              <a:rPr lang="en-CA" altLang="en-US" sz="1600" dirty="0" smtClean="0"/>
              <a:t>Configure IPv4 Default Routes</a:t>
            </a:r>
            <a:br>
              <a:rPr lang="en-CA" altLang="en-US" sz="1600" dirty="0" smtClean="0"/>
            </a:br>
            <a:r>
              <a:rPr lang="en-CA" altLang="en-US" dirty="0" smtClean="0"/>
              <a:t>Default Static Route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352" y="2074982"/>
            <a:ext cx="5366688" cy="271029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7000" y="782320"/>
            <a:ext cx="87884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69863" lvl="1" indent="-169863" defTabSz="684213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§"/>
            </a:pPr>
            <a:r>
              <a:rPr lang="en-US" sz="1500" dirty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Default static routes are commonly used when </a:t>
            </a:r>
            <a:r>
              <a:rPr lang="en-US" sz="1500" dirty="0" smtClean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connecting:</a:t>
            </a:r>
          </a:p>
          <a:p>
            <a:pPr marL="358775" lvl="1" indent="-215900" defTabSz="684213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  <a:buFont typeface="Arial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An edge router to a service provider network</a:t>
            </a:r>
          </a:p>
          <a:p>
            <a:pPr marL="358775" lvl="1" indent="-215900" defTabSz="684213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  <a:buFont typeface="Arial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A stub router (a router with only one upstream neighbor router</a:t>
            </a:r>
            <a:r>
              <a:rPr lang="en-US" sz="1400" dirty="0" smtClean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)</a:t>
            </a:r>
          </a:p>
          <a:p>
            <a:pPr marL="169863" lvl="1" indent="-169863" defTabSz="684213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§"/>
            </a:pPr>
            <a:r>
              <a:rPr lang="en-US" sz="1500" dirty="0" smtClean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Default </a:t>
            </a:r>
            <a:r>
              <a:rPr lang="en-US" sz="1500" dirty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route is used when no other routes in the routing table match the destination </a:t>
            </a:r>
            <a:r>
              <a:rPr lang="en-US" sz="1500" dirty="0" smtClean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IP</a:t>
            </a:r>
            <a:endParaRPr lang="en-US" sz="1500" dirty="0">
              <a:solidFill>
                <a:srgbClr val="000000"/>
              </a:solidFill>
              <a:latin typeface="+mn-lt"/>
              <a:ea typeface="ＭＳ Ｐゴシック" charset="0"/>
              <a:cs typeface="CiscoSans"/>
            </a:endParaRPr>
          </a:p>
        </p:txBody>
      </p:sp>
    </p:spTree>
    <p:extLst>
      <p:ext uri="{BB962C8B-B14F-4D97-AF65-F5344CB8AC3E}">
        <p14:creationId xmlns:p14="http://schemas.microsoft.com/office/powerpoint/2010/main" val="17424641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en-US" sz="1600" dirty="0" smtClean="0"/>
              <a:t>Configure IPv4 Default Routes</a:t>
            </a:r>
            <a:br>
              <a:rPr lang="en-CA" altLang="en-US" sz="1600" dirty="0" smtClean="0"/>
            </a:br>
            <a:r>
              <a:rPr lang="en-CA" altLang="en-US" dirty="0"/>
              <a:t>C</a:t>
            </a:r>
            <a:r>
              <a:rPr lang="en-CA" altLang="en-US" dirty="0" smtClean="0"/>
              <a:t>onfigure a Default Static Route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t="5593"/>
          <a:stretch/>
        </p:blipFill>
        <p:spPr>
          <a:xfrm>
            <a:off x="1117093" y="798944"/>
            <a:ext cx="6681216" cy="385862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651500" y="971719"/>
            <a:ext cx="15113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Any packets not matching route entries are forwarded to 172.16.2.2</a:t>
            </a: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21829279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6" name="Content Placeholder 2"/>
          <p:cNvSpPr>
            <a:spLocks noGrp="1"/>
          </p:cNvSpPr>
          <p:nvPr>
            <p:ph idx="1"/>
          </p:nvPr>
        </p:nvSpPr>
        <p:spPr>
          <a:xfrm>
            <a:off x="144065" y="798944"/>
            <a:ext cx="3210303" cy="4155319"/>
          </a:xfrm>
        </p:spPr>
        <p:txBody>
          <a:bodyPr/>
          <a:lstStyle/>
          <a:p>
            <a:r>
              <a:rPr lang="en-US" altLang="en-US" b="1" dirty="0"/>
              <a:t>s</a:t>
            </a:r>
            <a:r>
              <a:rPr lang="en-US" altLang="en-US" b="1" dirty="0" smtClean="0"/>
              <a:t>how </a:t>
            </a:r>
            <a:r>
              <a:rPr lang="en-US" altLang="en-US" b="1" dirty="0" err="1" smtClean="0"/>
              <a:t>ip</a:t>
            </a:r>
            <a:r>
              <a:rPr lang="en-US" altLang="en-US" b="1" dirty="0" smtClean="0"/>
              <a:t> route static</a:t>
            </a:r>
            <a:r>
              <a:rPr lang="en-US" altLang="en-US" dirty="0" smtClean="0"/>
              <a:t> displays just the static routes</a:t>
            </a:r>
          </a:p>
          <a:p>
            <a:pPr lvl="1"/>
            <a:r>
              <a:rPr lang="en-US" altLang="en-US" b="1" dirty="0" smtClean="0"/>
              <a:t>S</a:t>
            </a:r>
            <a:r>
              <a:rPr lang="en-US" altLang="en-US" dirty="0" smtClean="0"/>
              <a:t> indicates static route</a:t>
            </a:r>
          </a:p>
          <a:p>
            <a:pPr lvl="1"/>
            <a:r>
              <a:rPr lang="en-US" altLang="en-US" dirty="0"/>
              <a:t>c</a:t>
            </a:r>
            <a:r>
              <a:rPr lang="en-US" altLang="en-US" dirty="0" smtClean="0"/>
              <a:t>andidate default route indicated by </a:t>
            </a:r>
            <a:r>
              <a:rPr lang="en-US" altLang="en-US" sz="1600" dirty="0" smtClean="0"/>
              <a:t>*</a:t>
            </a:r>
            <a:endParaRPr lang="en-US" altLang="en-US" sz="1600" dirty="0"/>
          </a:p>
          <a:p>
            <a:pPr lvl="1"/>
            <a:r>
              <a:rPr lang="en-US" altLang="en-US" dirty="0" smtClean="0"/>
              <a:t>/0 mask in route entry indicates none of the bits are required to match</a:t>
            </a:r>
            <a:endParaRPr lang="en-US" altLang="en-US" dirty="0"/>
          </a:p>
        </p:txBody>
      </p:sp>
      <p:sp>
        <p:nvSpPr>
          <p:cNvPr id="3891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en-US" sz="1600" dirty="0" smtClean="0"/>
              <a:t>Configure IPv4 Default Routes</a:t>
            </a:r>
            <a:br>
              <a:rPr lang="en-CA" altLang="en-US" sz="1600" dirty="0" smtClean="0"/>
            </a:br>
            <a:r>
              <a:rPr lang="en-CA" altLang="en-US" dirty="0" smtClean="0"/>
              <a:t>Verify a Default Static Route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8432" y="798944"/>
            <a:ext cx="4765407" cy="34544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1132" y="4152900"/>
            <a:ext cx="4765407" cy="593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09594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en-US" sz="1600" dirty="0" smtClean="0"/>
              <a:t>Configure IPv4 Default Routes</a:t>
            </a:r>
            <a:br>
              <a:rPr lang="en-CA" altLang="en-US" sz="1600" dirty="0" smtClean="0"/>
            </a:br>
            <a:r>
              <a:rPr lang="en-CA" altLang="en-US" dirty="0" smtClean="0"/>
              <a:t>Packet Tracer – Configuring IPv4 Static and Default Routes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1710" t="2416" r="819"/>
          <a:stretch/>
        </p:blipFill>
        <p:spPr>
          <a:xfrm>
            <a:off x="1778000" y="889000"/>
            <a:ext cx="5067300" cy="3638436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65582962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en-US" sz="1600" dirty="0" smtClean="0"/>
              <a:t>Configure IPv4 Default Routes</a:t>
            </a:r>
            <a:br>
              <a:rPr lang="en-CA" altLang="en-US" sz="1600" dirty="0" smtClean="0"/>
            </a:br>
            <a:r>
              <a:rPr lang="en-CA" altLang="en-US" dirty="0" smtClean="0"/>
              <a:t>Lab – Configuring IPv4 Static and Default Routes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2118" r="2670"/>
          <a:stretch/>
        </p:blipFill>
        <p:spPr>
          <a:xfrm>
            <a:off x="2257275" y="798944"/>
            <a:ext cx="4629452" cy="4154055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70623842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/>
              <a:t>Configure IPv6 Static </a:t>
            </a:r>
            <a:r>
              <a:rPr lang="en-US" sz="1600" dirty="0" smtClean="0"/>
              <a:t>Routes</a:t>
            </a:r>
            <a:r>
              <a:rPr lang="en-CA" altLang="en-US" sz="1600" dirty="0" smtClean="0"/>
              <a:t/>
            </a:r>
            <a:br>
              <a:rPr lang="en-CA" altLang="en-US" sz="1600" dirty="0" smtClean="0"/>
            </a:br>
            <a:r>
              <a:rPr lang="en-US" dirty="0"/>
              <a:t>The ipv6 route Command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551" y="798944"/>
            <a:ext cx="8724900" cy="35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61483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/>
              <a:t>Configure IPv6 Static </a:t>
            </a:r>
            <a:r>
              <a:rPr lang="en-US" sz="1600" dirty="0" smtClean="0"/>
              <a:t>Routes</a:t>
            </a:r>
            <a:r>
              <a:rPr lang="en-CA" altLang="en-US" sz="1600" dirty="0" smtClean="0"/>
              <a:t/>
            </a:r>
            <a:br>
              <a:rPr lang="en-CA" altLang="en-US" sz="1600" dirty="0" smtClean="0"/>
            </a:br>
            <a:r>
              <a:rPr lang="en-US" dirty="0"/>
              <a:t>The ipv6 route </a:t>
            </a:r>
            <a:r>
              <a:rPr lang="en-US" dirty="0" smtClean="0"/>
              <a:t>Command (Cont.)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7774" y="798944"/>
            <a:ext cx="5778685" cy="41021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90500" y="1143000"/>
            <a:ext cx="21971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69863" indent="-169863" defTabSz="684213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§"/>
            </a:pPr>
            <a:r>
              <a:rPr lang="en-US" sz="1500" b="1" dirty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ipv6 unicast-routing </a:t>
            </a:r>
            <a:r>
              <a:rPr lang="en-US" sz="1500" dirty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enables the router to forward IPv6 packets</a:t>
            </a:r>
          </a:p>
        </p:txBody>
      </p:sp>
    </p:spTree>
    <p:extLst>
      <p:ext uri="{BB962C8B-B14F-4D97-AF65-F5344CB8AC3E}">
        <p14:creationId xmlns:p14="http://schemas.microsoft.com/office/powerpoint/2010/main" val="201233143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34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sz="1600" dirty="0" smtClean="0"/>
              <a:t>2.3 Troubleshoot Static and Default Routes</a:t>
            </a:r>
            <a:endParaRPr lang="en-US" sz="1600" dirty="0"/>
          </a:p>
          <a:p>
            <a:pPr marL="543322" lvl="2" indent="-214313">
              <a:buFont typeface="Arial" panose="020B0604020202020204" pitchFamily="34" charset="0"/>
              <a:buChar char="•"/>
            </a:pPr>
            <a:r>
              <a:rPr lang="en-US" sz="1400" dirty="0"/>
              <a:t>Given an IP addressing scheme, configure IP address parameters on devices to provide end-to-end connectivity in a small to medium-sized business network.</a:t>
            </a:r>
            <a:endParaRPr lang="en-US" sz="1400" dirty="0" smtClean="0"/>
          </a:p>
          <a:p>
            <a:pPr marL="543322" lvl="2" indent="-214313">
              <a:buFont typeface="Arial" panose="020B0604020202020204" pitchFamily="34" charset="0"/>
              <a:buChar char="•"/>
            </a:pPr>
            <a:r>
              <a:rPr lang="en-US" sz="1400" dirty="0"/>
              <a:t>Explain how a router processes packets when a static route is configured</a:t>
            </a:r>
            <a:r>
              <a:rPr lang="en-US" sz="1400" dirty="0" smtClean="0"/>
              <a:t>.</a:t>
            </a:r>
          </a:p>
          <a:p>
            <a:pPr marL="543322" lvl="2" indent="-214313">
              <a:buFont typeface="Arial" panose="020B0604020202020204" pitchFamily="34" charset="0"/>
              <a:buChar char="•"/>
            </a:pPr>
            <a:r>
              <a:rPr lang="en-US" sz="1400" dirty="0"/>
              <a:t>Troubleshoot common static and default route configuration issues</a:t>
            </a:r>
            <a:r>
              <a:rPr lang="en-US" sz="1400" dirty="0" smtClean="0"/>
              <a:t>.</a:t>
            </a:r>
          </a:p>
        </p:txBody>
      </p:sp>
      <p:sp>
        <p:nvSpPr>
          <p:cNvPr id="4098" name="Rectangle 3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Chapter 2 - Sections &amp; Objectives (Cont.)</a:t>
            </a:r>
          </a:p>
        </p:txBody>
      </p:sp>
    </p:spTree>
    <p:extLst>
      <p:ext uri="{BB962C8B-B14F-4D97-AF65-F5344CB8AC3E}">
        <p14:creationId xmlns:p14="http://schemas.microsoft.com/office/powerpoint/2010/main" val="260721613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5327" y="2223662"/>
            <a:ext cx="3836151" cy="970388"/>
          </a:xfrm>
          <a:prstGeom prst="rect">
            <a:avLst/>
          </a:prstGeom>
        </p:spPr>
      </p:pic>
      <p:sp>
        <p:nvSpPr>
          <p:cNvPr id="38916" name="Content Placeholder 2"/>
          <p:cNvSpPr>
            <a:spLocks noGrp="1"/>
          </p:cNvSpPr>
          <p:nvPr>
            <p:ph idx="1"/>
          </p:nvPr>
        </p:nvSpPr>
        <p:spPr>
          <a:xfrm>
            <a:off x="145358" y="738065"/>
            <a:ext cx="8853286" cy="1006175"/>
          </a:xfrm>
        </p:spPr>
        <p:txBody>
          <a:bodyPr/>
          <a:lstStyle/>
          <a:p>
            <a:r>
              <a:rPr lang="en-US" altLang="en-US" dirty="0" smtClean="0"/>
              <a:t>Each router only knows about directly connected networks </a:t>
            </a:r>
          </a:p>
          <a:p>
            <a:pPr lvl="1" defTabSz="685777">
              <a:buFont typeface="Arial" panose="020B0604020202020204" pitchFamily="34" charset="0"/>
              <a:buChar char="•"/>
            </a:pPr>
            <a:r>
              <a:rPr lang="en-US" dirty="0" smtClean="0"/>
              <a:t>R1 can </a:t>
            </a:r>
            <a:r>
              <a:rPr lang="en-US" b="1" dirty="0" smtClean="0"/>
              <a:t>ping</a:t>
            </a:r>
            <a:r>
              <a:rPr lang="en-US" dirty="0" smtClean="0"/>
              <a:t> R2 (ipv6 2001:DB8:ACAD:4::2) but</a:t>
            </a:r>
            <a:r>
              <a:rPr lang="en-US" dirty="0"/>
              <a:t> </a:t>
            </a:r>
            <a:r>
              <a:rPr lang="en-US" dirty="0" smtClean="0"/>
              <a:t>cannot </a:t>
            </a:r>
            <a:r>
              <a:rPr lang="en-US" b="1" dirty="0" smtClean="0"/>
              <a:t>ping</a:t>
            </a:r>
            <a:r>
              <a:rPr lang="en-US" dirty="0" smtClean="0"/>
              <a:t> R3 (ipv6 2001:DB8:ACAD:3::2)</a:t>
            </a:r>
            <a:endParaRPr lang="en-US" dirty="0"/>
          </a:p>
        </p:txBody>
      </p:sp>
      <p:sp>
        <p:nvSpPr>
          <p:cNvPr id="3891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/>
              <a:t>Configure IPv6 Static </a:t>
            </a:r>
            <a:r>
              <a:rPr lang="en-US" sz="1600" dirty="0" smtClean="0"/>
              <a:t>Routes</a:t>
            </a:r>
            <a:r>
              <a:rPr lang="en-CA" altLang="en-US" sz="1600" dirty="0" smtClean="0"/>
              <a:t/>
            </a:r>
            <a:br>
              <a:rPr lang="en-CA" altLang="en-US" sz="1600" dirty="0" smtClean="0"/>
            </a:br>
            <a:r>
              <a:rPr lang="en-US" dirty="0" smtClean="0"/>
              <a:t>Next-Hop Options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618" y="1386613"/>
            <a:ext cx="3894654" cy="263495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/>
          <a:srcRect l="325"/>
          <a:stretch/>
        </p:blipFill>
        <p:spPr>
          <a:xfrm>
            <a:off x="317618" y="4021572"/>
            <a:ext cx="3894654" cy="73190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6"/>
          <a:srcRect t="3718"/>
          <a:stretch/>
        </p:blipFill>
        <p:spPr>
          <a:xfrm>
            <a:off x="4785328" y="1419903"/>
            <a:ext cx="3876072" cy="86205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85326" y="3408483"/>
            <a:ext cx="3898280" cy="84969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8"/>
          <a:srcRect l="118"/>
          <a:stretch/>
        </p:blipFill>
        <p:spPr>
          <a:xfrm>
            <a:off x="4785326" y="4258181"/>
            <a:ext cx="3898282" cy="614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80752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6" name="Content Placeholder 2"/>
          <p:cNvSpPr>
            <a:spLocks noGrp="1"/>
          </p:cNvSpPr>
          <p:nvPr>
            <p:ph idx="1"/>
          </p:nvPr>
        </p:nvSpPr>
        <p:spPr>
          <a:xfrm>
            <a:off x="145358" y="953965"/>
            <a:ext cx="8853286" cy="1928935"/>
          </a:xfrm>
        </p:spPr>
        <p:txBody>
          <a:bodyPr/>
          <a:lstStyle/>
          <a:p>
            <a:r>
              <a:rPr lang="en-US" dirty="0"/>
              <a:t>N</a:t>
            </a:r>
            <a:r>
              <a:rPr lang="en-US" dirty="0" smtClean="0"/>
              <a:t>ext </a:t>
            </a:r>
            <a:r>
              <a:rPr lang="en-US" dirty="0"/>
              <a:t>hop can be identified by an IPv6 address, exit interface, or </a:t>
            </a:r>
            <a:r>
              <a:rPr lang="en-US" dirty="0" smtClean="0"/>
              <a:t>both.</a:t>
            </a:r>
          </a:p>
          <a:p>
            <a:r>
              <a:rPr lang="en-US" dirty="0"/>
              <a:t>D</a:t>
            </a:r>
            <a:r>
              <a:rPr lang="en-US" dirty="0" smtClean="0"/>
              <a:t>estination </a:t>
            </a:r>
            <a:r>
              <a:rPr lang="en-US" dirty="0"/>
              <a:t>is specified </a:t>
            </a:r>
            <a:r>
              <a:rPr lang="en-US" dirty="0" smtClean="0"/>
              <a:t>by one </a:t>
            </a:r>
            <a:r>
              <a:rPr lang="en-US" dirty="0"/>
              <a:t>of three route types: </a:t>
            </a:r>
          </a:p>
          <a:p>
            <a:pPr lvl="1"/>
            <a:r>
              <a:rPr lang="en-US" b="1" dirty="0"/>
              <a:t>Next-hop static IPv6 route </a:t>
            </a:r>
            <a:r>
              <a:rPr lang="en-US" dirty="0"/>
              <a:t>- Only the next-hop IPv6 address is specified</a:t>
            </a:r>
          </a:p>
          <a:p>
            <a:pPr lvl="1"/>
            <a:r>
              <a:rPr lang="en-US" b="1" dirty="0"/>
              <a:t>Directly connected static IPv6 route </a:t>
            </a:r>
            <a:r>
              <a:rPr lang="en-US" dirty="0"/>
              <a:t>- Only the router exit interface is specified</a:t>
            </a:r>
          </a:p>
          <a:p>
            <a:pPr lvl="1"/>
            <a:r>
              <a:rPr lang="en-US" b="1" dirty="0"/>
              <a:t>Fully specified static IPv6 route </a:t>
            </a:r>
            <a:r>
              <a:rPr lang="en-US" dirty="0"/>
              <a:t>- The next-hop IPv6 address and exit interface are specified</a:t>
            </a:r>
          </a:p>
        </p:txBody>
      </p:sp>
      <p:sp>
        <p:nvSpPr>
          <p:cNvPr id="3891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/>
              <a:t>Configure IPv6 Static </a:t>
            </a:r>
            <a:r>
              <a:rPr lang="en-US" sz="1600" dirty="0" smtClean="0"/>
              <a:t>Routes</a:t>
            </a:r>
            <a:r>
              <a:rPr lang="en-CA" altLang="en-US" sz="1600" dirty="0" smtClean="0"/>
              <a:t/>
            </a:r>
            <a:br>
              <a:rPr lang="en-CA" altLang="en-US" sz="1600" dirty="0" smtClean="0"/>
            </a:br>
            <a:r>
              <a:rPr lang="en-US" dirty="0" smtClean="0"/>
              <a:t>Next-Hop Options (Cont.)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458144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/>
              <a:t>Configure IPv6 Static </a:t>
            </a:r>
            <a:r>
              <a:rPr lang="en-US" sz="1600" dirty="0" smtClean="0"/>
              <a:t>Routes</a:t>
            </a:r>
            <a:r>
              <a:rPr lang="en-CA" altLang="en-US" sz="1600" dirty="0" smtClean="0"/>
              <a:t/>
            </a:r>
            <a:br>
              <a:rPr lang="en-CA" altLang="en-US" sz="1600" dirty="0" smtClean="0"/>
            </a:br>
            <a:r>
              <a:rPr lang="en-US" dirty="0"/>
              <a:t>Configure a Next Hop Static IPv6 </a:t>
            </a:r>
            <a:r>
              <a:rPr lang="en-US" dirty="0" smtClean="0"/>
              <a:t>Route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399" y="1221243"/>
            <a:ext cx="4495801" cy="32364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3300" y="1398426"/>
            <a:ext cx="4033468" cy="273658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54000" y="1320800"/>
            <a:ext cx="13335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Three </a:t>
            </a:r>
            <a:r>
              <a:rPr lang="en-US" sz="1600" b="1" dirty="0"/>
              <a:t>next-hop static routes are configured on </a:t>
            </a:r>
            <a:r>
              <a:rPr lang="en-US" sz="1600" b="1" dirty="0" smtClean="0"/>
              <a:t>R1</a:t>
            </a:r>
            <a:endParaRPr lang="en-US" sz="16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4813300" y="875206"/>
            <a:ext cx="41985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As with IPv4, </a:t>
            </a:r>
            <a:r>
              <a:rPr lang="en-US" sz="1400" dirty="0" smtClean="0"/>
              <a:t>must </a:t>
            </a:r>
            <a:r>
              <a:rPr lang="en-US" sz="1400" dirty="0"/>
              <a:t>resolve the route to determine the exit interface to use to forward the </a:t>
            </a:r>
            <a:r>
              <a:rPr lang="en-US" sz="1400" dirty="0" smtClean="0"/>
              <a:t>packet</a:t>
            </a:r>
            <a:endParaRPr lang="en-US" sz="1400" dirty="0"/>
          </a:p>
        </p:txBody>
      </p:sp>
      <p:sp>
        <p:nvSpPr>
          <p:cNvPr id="8" name="TextBox 7"/>
          <p:cNvSpPr txBox="1"/>
          <p:nvPr/>
        </p:nvSpPr>
        <p:spPr>
          <a:xfrm>
            <a:off x="4813300" y="4135014"/>
            <a:ext cx="419856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</a:t>
            </a:r>
            <a:r>
              <a:rPr lang="en-US" sz="1400" dirty="0" smtClean="0"/>
              <a:t>he </a:t>
            </a:r>
            <a:r>
              <a:rPr lang="en-US" sz="1400" dirty="0"/>
              <a:t>IPv6 address matches the route for the directly connected network 2001:DB8:ACAD:4::/64 with the exit interface Serial 0/0/0. </a:t>
            </a:r>
          </a:p>
        </p:txBody>
      </p:sp>
    </p:spTree>
    <p:extLst>
      <p:ext uri="{BB962C8B-B14F-4D97-AF65-F5344CB8AC3E}">
        <p14:creationId xmlns:p14="http://schemas.microsoft.com/office/powerpoint/2010/main" val="191066152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6" name="Content Placeholder 2"/>
          <p:cNvSpPr>
            <a:spLocks noGrp="1"/>
          </p:cNvSpPr>
          <p:nvPr>
            <p:ph idx="1"/>
          </p:nvPr>
        </p:nvSpPr>
        <p:spPr>
          <a:xfrm>
            <a:off x="144065" y="798945"/>
            <a:ext cx="8853286" cy="928256"/>
          </a:xfrm>
        </p:spPr>
        <p:txBody>
          <a:bodyPr/>
          <a:lstStyle/>
          <a:p>
            <a:r>
              <a:rPr lang="en-US" dirty="0" smtClean="0"/>
              <a:t>Alternative to next hop is to specify the exit interface</a:t>
            </a:r>
          </a:p>
          <a:p>
            <a:r>
              <a:rPr lang="en-US" dirty="0" smtClean="0"/>
              <a:t>Packet destined for 2001:DB8:ACAD:3::/64 network, forwarded out Serial 0/0/0 – no other lookups needed</a:t>
            </a:r>
            <a:r>
              <a:rPr lang="en-US" sz="1500" dirty="0" smtClean="0"/>
              <a:t> </a:t>
            </a:r>
            <a:endParaRPr lang="en-US" sz="1500" dirty="0"/>
          </a:p>
        </p:txBody>
      </p:sp>
      <p:sp>
        <p:nvSpPr>
          <p:cNvPr id="3891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/>
              <a:t>Configure IPv6 Static </a:t>
            </a:r>
            <a:r>
              <a:rPr lang="en-US" sz="1600" dirty="0" smtClean="0"/>
              <a:t>Routes</a:t>
            </a:r>
            <a:r>
              <a:rPr lang="en-CA" altLang="en-US" sz="1600" dirty="0" smtClean="0"/>
              <a:t/>
            </a:r>
            <a:br>
              <a:rPr lang="en-CA" altLang="en-US" sz="1600" dirty="0" smtClean="0"/>
            </a:br>
            <a:r>
              <a:rPr lang="en-US" dirty="0"/>
              <a:t>Configure a </a:t>
            </a:r>
            <a:r>
              <a:rPr lang="en-US" dirty="0" smtClean="0"/>
              <a:t>Directly Connected Static IPv6 Route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065" y="1905001"/>
            <a:ext cx="3704744" cy="269240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2873" y="1752601"/>
            <a:ext cx="4744462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32611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6" name="Content Placeholder 2"/>
          <p:cNvSpPr>
            <a:spLocks noGrp="1"/>
          </p:cNvSpPr>
          <p:nvPr>
            <p:ph idx="1"/>
          </p:nvPr>
        </p:nvSpPr>
        <p:spPr>
          <a:xfrm>
            <a:off x="144065" y="798945"/>
            <a:ext cx="8853286" cy="471056"/>
          </a:xfrm>
        </p:spPr>
        <p:txBody>
          <a:bodyPr/>
          <a:lstStyle/>
          <a:p>
            <a:r>
              <a:rPr lang="en-US" altLang="en-US" dirty="0" smtClean="0"/>
              <a:t>Fully specified static route must be used if IPv6 link-local address is used </a:t>
            </a:r>
            <a:r>
              <a:rPr lang="en-US" altLang="en-US" smtClean="0"/>
              <a:t>as next-hop</a:t>
            </a:r>
            <a:endParaRPr lang="en-US" altLang="en-US" dirty="0" smtClean="0"/>
          </a:p>
        </p:txBody>
      </p:sp>
      <p:sp>
        <p:nvSpPr>
          <p:cNvPr id="3891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/>
              <a:t>Configure IPv6 Static </a:t>
            </a:r>
            <a:r>
              <a:rPr lang="en-US" sz="1600" dirty="0" smtClean="0"/>
              <a:t>Routes</a:t>
            </a:r>
            <a:r>
              <a:rPr lang="en-CA" altLang="en-US" sz="1600" dirty="0" smtClean="0"/>
              <a:t/>
            </a:r>
            <a:br>
              <a:rPr lang="en-CA" altLang="en-US" sz="1600" dirty="0" smtClean="0"/>
            </a:br>
            <a:r>
              <a:rPr lang="en-US" dirty="0"/>
              <a:t>Configure a </a:t>
            </a:r>
            <a:r>
              <a:rPr lang="en-US" dirty="0" smtClean="0"/>
              <a:t>Fully Specified Static IPv6 Route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2826" t="4354" r="989" b="4895"/>
          <a:stretch/>
        </p:blipFill>
        <p:spPr>
          <a:xfrm>
            <a:off x="1650058" y="1168713"/>
            <a:ext cx="5619151" cy="25908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l="1090" t="5652" b="5984"/>
          <a:stretch/>
        </p:blipFill>
        <p:spPr>
          <a:xfrm>
            <a:off x="1600200" y="3823013"/>
            <a:ext cx="5718868" cy="1008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72950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/>
              <a:t>Configure IPv6 Static </a:t>
            </a:r>
            <a:r>
              <a:rPr lang="en-US" sz="1600" dirty="0" smtClean="0"/>
              <a:t>Routes</a:t>
            </a:r>
            <a:r>
              <a:rPr lang="en-CA" altLang="en-US" sz="1600" dirty="0" smtClean="0"/>
              <a:t/>
            </a:r>
            <a:br>
              <a:rPr lang="en-CA" altLang="en-US" sz="1600" dirty="0" smtClean="0"/>
            </a:br>
            <a:r>
              <a:rPr lang="en-US" dirty="0" smtClean="0"/>
              <a:t>Verify IPv6 Static Routes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583"/>
          <a:stretch/>
        </p:blipFill>
        <p:spPr>
          <a:xfrm>
            <a:off x="126311" y="929573"/>
            <a:ext cx="4330700" cy="31623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t="3320" b="1"/>
          <a:stretch/>
        </p:blipFill>
        <p:spPr>
          <a:xfrm>
            <a:off x="4572001" y="1295400"/>
            <a:ext cx="4439339" cy="110921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1" y="2635250"/>
            <a:ext cx="4425503" cy="11112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6311" y="4015673"/>
            <a:ext cx="4356100" cy="599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67854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/>
              <a:t>Configure IPv6 Default </a:t>
            </a:r>
            <a:r>
              <a:rPr lang="en-US" sz="1600" dirty="0" smtClean="0"/>
              <a:t>Routes</a:t>
            </a:r>
            <a:r>
              <a:rPr lang="en-CA" altLang="en-US" sz="1600" dirty="0"/>
              <a:t/>
            </a:r>
            <a:br>
              <a:rPr lang="en-CA" altLang="en-US" sz="1600" dirty="0"/>
            </a:br>
            <a:r>
              <a:rPr lang="en-US" dirty="0"/>
              <a:t>Default Static IPv6 Route</a:t>
            </a:r>
            <a:endParaRPr lang="en-CA" altLang="en-US" dirty="0" smtClean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4065" y="886789"/>
            <a:ext cx="8853286" cy="482601"/>
          </a:xfrm>
        </p:spPr>
        <p:txBody>
          <a:bodyPr/>
          <a:lstStyle/>
          <a:p>
            <a:r>
              <a:rPr lang="en-US" altLang="en-US" dirty="0" smtClean="0"/>
              <a:t>Default static route matches all packets not specified in routing table</a:t>
            </a:r>
            <a:endParaRPr lang="en-US" altLang="en-US" dirty="0" smtClean="0">
              <a:solidFill>
                <a:srgbClr val="000000"/>
              </a:solidFill>
            </a:endParaRPr>
          </a:p>
          <a:p>
            <a:pPr lvl="1"/>
            <a:endParaRPr lang="en-US" altLang="en-US" dirty="0" smtClean="0">
              <a:solidFill>
                <a:srgbClr val="00000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583" y="1369390"/>
            <a:ext cx="7842250" cy="3196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10055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/>
              <a:t>Configure IPv6 Default </a:t>
            </a:r>
            <a:r>
              <a:rPr lang="en-US" sz="1600" dirty="0" smtClean="0"/>
              <a:t>Routes</a:t>
            </a:r>
            <a:r>
              <a:rPr lang="en-CA" altLang="en-US" sz="1600" dirty="0"/>
              <a:t/>
            </a:r>
            <a:br>
              <a:rPr lang="en-CA" altLang="en-US" sz="1600" dirty="0"/>
            </a:br>
            <a:r>
              <a:rPr lang="en-US" altLang="en-US" dirty="0"/>
              <a:t>C</a:t>
            </a:r>
            <a:r>
              <a:rPr lang="en-US" dirty="0" smtClean="0"/>
              <a:t>onfigure a Default </a:t>
            </a:r>
            <a:r>
              <a:rPr lang="en-US" dirty="0"/>
              <a:t>Static IPv6 Route</a:t>
            </a:r>
            <a:endParaRPr lang="en-CA" alt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200" y="798944"/>
            <a:ext cx="5626100" cy="390399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413500" y="1391395"/>
            <a:ext cx="205740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69863" indent="-169863" defTabSz="684213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§"/>
            </a:pPr>
            <a:r>
              <a:rPr lang="en-US" sz="1500" dirty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R1 is a stub router because it is only connected to </a:t>
            </a:r>
            <a:r>
              <a:rPr lang="en-US" sz="1500" dirty="0" smtClean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R2</a:t>
            </a:r>
            <a:endParaRPr lang="en-US" sz="1500" dirty="0">
              <a:solidFill>
                <a:srgbClr val="000000"/>
              </a:solidFill>
              <a:latin typeface="+mn-lt"/>
              <a:ea typeface="ＭＳ Ｐゴシック" charset="0"/>
              <a:cs typeface="CiscoSans"/>
            </a:endParaRPr>
          </a:p>
          <a:p>
            <a:pPr marL="169863" indent="-169863" defTabSz="684213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§"/>
            </a:pPr>
            <a:r>
              <a:rPr lang="en-US" sz="1500" dirty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More efficient to configure a default static IPv6 </a:t>
            </a:r>
            <a:r>
              <a:rPr lang="en-US" sz="1500" dirty="0" smtClean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route in this topology</a:t>
            </a:r>
            <a:endParaRPr lang="en-US" sz="1500" dirty="0">
              <a:solidFill>
                <a:srgbClr val="000000"/>
              </a:solidFill>
              <a:latin typeface="+mn-lt"/>
              <a:ea typeface="ＭＳ Ｐゴシック" charset="0"/>
              <a:cs typeface="CiscoSans"/>
            </a:endParaRPr>
          </a:p>
        </p:txBody>
      </p:sp>
    </p:spTree>
    <p:extLst>
      <p:ext uri="{BB962C8B-B14F-4D97-AF65-F5344CB8AC3E}">
        <p14:creationId xmlns:p14="http://schemas.microsoft.com/office/powerpoint/2010/main" val="137347731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/>
              <a:t>Configure IPv6 Default </a:t>
            </a:r>
            <a:r>
              <a:rPr lang="en-US" sz="1600" dirty="0" smtClean="0"/>
              <a:t>Routes</a:t>
            </a:r>
            <a:r>
              <a:rPr lang="en-CA" altLang="en-US" sz="1600" dirty="0"/>
              <a:t/>
            </a:r>
            <a:br>
              <a:rPr lang="en-CA" altLang="en-US" sz="1600" dirty="0"/>
            </a:br>
            <a:r>
              <a:rPr lang="en-US" altLang="en-US" dirty="0" smtClean="0"/>
              <a:t>Verify</a:t>
            </a:r>
            <a:r>
              <a:rPr lang="en-US" dirty="0" smtClean="0"/>
              <a:t> a Default Static Route</a:t>
            </a:r>
            <a:endParaRPr lang="en-CA" altLang="en-US" dirty="0" smtClean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4065" y="798945"/>
            <a:ext cx="8853286" cy="826656"/>
          </a:xfrm>
        </p:spPr>
        <p:txBody>
          <a:bodyPr/>
          <a:lstStyle/>
          <a:p>
            <a:r>
              <a:rPr lang="en-US" b="1" dirty="0" smtClean="0"/>
              <a:t>::/</a:t>
            </a:r>
            <a:r>
              <a:rPr lang="en-US" b="1" dirty="0"/>
              <a:t>0</a:t>
            </a:r>
            <a:r>
              <a:rPr lang="en-US" dirty="0"/>
              <a:t> mask indicates that none of the bits are required to </a:t>
            </a:r>
            <a:r>
              <a:rPr lang="en-US" dirty="0" smtClean="0"/>
              <a:t>match</a:t>
            </a:r>
          </a:p>
          <a:p>
            <a:r>
              <a:rPr lang="en-US" dirty="0" smtClean="0"/>
              <a:t> If a more </a:t>
            </a:r>
            <a:r>
              <a:rPr lang="en-US" dirty="0"/>
              <a:t>specific match does not exist, the default static IPv6 route matches all packets.</a:t>
            </a:r>
            <a:endParaRPr lang="en-US" altLang="en-US" dirty="0" smtClean="0">
              <a:solidFill>
                <a:srgbClr val="00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128" y="1615941"/>
            <a:ext cx="3804354" cy="25907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129" y="4181340"/>
            <a:ext cx="3804354" cy="45652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97400" y="2578006"/>
            <a:ext cx="4305300" cy="1060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74788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/>
              <a:t>Configure IPv6 Default </a:t>
            </a:r>
            <a:r>
              <a:rPr lang="en-US" sz="1600" dirty="0" smtClean="0"/>
              <a:t>Routes</a:t>
            </a:r>
            <a:r>
              <a:rPr lang="en-CA" altLang="en-US" sz="1600" dirty="0"/>
              <a:t/>
            </a:r>
            <a:br>
              <a:rPr lang="en-CA" altLang="en-US" sz="1600" dirty="0"/>
            </a:br>
            <a:r>
              <a:rPr lang="en-US" altLang="en-US" dirty="0" smtClean="0"/>
              <a:t>Packet Tracer – Configuring IPv6 Static and Default Routes</a:t>
            </a:r>
            <a:endParaRPr lang="en-CA" alt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7853" y="1034374"/>
            <a:ext cx="5448296" cy="3817587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34835104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6425" y="915409"/>
            <a:ext cx="7598042" cy="1802391"/>
          </a:xfrm>
        </p:spPr>
        <p:txBody>
          <a:bodyPr/>
          <a:lstStyle/>
          <a:p>
            <a:r>
              <a:rPr lang="en-US" dirty="0"/>
              <a:t>2.1 </a:t>
            </a:r>
            <a:r>
              <a:rPr lang="en-US" dirty="0" smtClean="0"/>
              <a:t>Implement Static Routes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309964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/>
              <a:t>Configure IPv6 Default </a:t>
            </a:r>
            <a:r>
              <a:rPr lang="en-US" sz="1600" dirty="0" smtClean="0"/>
              <a:t>Routes</a:t>
            </a:r>
            <a:r>
              <a:rPr lang="en-CA" altLang="en-US" sz="1600" dirty="0"/>
              <a:t/>
            </a:r>
            <a:br>
              <a:rPr lang="en-CA" altLang="en-US" sz="1600" dirty="0"/>
            </a:br>
            <a:r>
              <a:rPr lang="en-US" altLang="en-US" dirty="0" smtClean="0"/>
              <a:t>Lab – Configuring IPv6 Static and Default Routes</a:t>
            </a:r>
            <a:endParaRPr lang="en-CA" alt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7110" y="901700"/>
            <a:ext cx="5509781" cy="4083141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116413423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en-US" sz="1600" dirty="0" smtClean="0"/>
              <a:t>Configure Floating Static Routes</a:t>
            </a:r>
            <a:r>
              <a:rPr lang="en-CA" altLang="en-US" sz="1600" dirty="0"/>
              <a:t/>
            </a:r>
            <a:br>
              <a:rPr lang="en-CA" altLang="en-US" sz="1600" dirty="0"/>
            </a:br>
            <a:r>
              <a:rPr lang="en-CA" altLang="en-US" dirty="0" smtClean="0"/>
              <a:t>Floating Static Routes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4065" y="798944"/>
            <a:ext cx="4770835" cy="3887356"/>
          </a:xfrm>
        </p:spPr>
        <p:txBody>
          <a:bodyPr/>
          <a:lstStyle/>
          <a:p>
            <a:pPr marL="0" indent="0">
              <a:buNone/>
            </a:pPr>
            <a:r>
              <a:rPr lang="en-CA" altLang="en-US" dirty="0" smtClean="0"/>
              <a:t>Floating static routes have an administrative distance greater than the dynamic routing protocol or other static route</a:t>
            </a:r>
          </a:p>
          <a:p>
            <a:r>
              <a:rPr lang="en-CA" altLang="en-US" sz="1400" dirty="0" smtClean="0"/>
              <a:t>Used as backup routes</a:t>
            </a:r>
          </a:p>
          <a:p>
            <a:r>
              <a:rPr lang="en-US" altLang="en-US" sz="1400" dirty="0" smtClean="0"/>
              <a:t>Administrative distance of common routing protocols</a:t>
            </a:r>
          </a:p>
          <a:p>
            <a:pPr lvl="1"/>
            <a:r>
              <a:rPr lang="en-US" sz="1300" dirty="0" smtClean="0"/>
              <a:t>EIGRP = 90</a:t>
            </a:r>
          </a:p>
          <a:p>
            <a:pPr lvl="1"/>
            <a:r>
              <a:rPr lang="en-US" sz="1300" dirty="0" smtClean="0"/>
              <a:t>IGRP = 100</a:t>
            </a:r>
          </a:p>
          <a:p>
            <a:pPr lvl="1"/>
            <a:r>
              <a:rPr lang="en-US" sz="1300" dirty="0" smtClean="0"/>
              <a:t>OSPF = 110</a:t>
            </a:r>
          </a:p>
          <a:p>
            <a:pPr lvl="1"/>
            <a:r>
              <a:rPr lang="en-US" sz="1300" dirty="0" smtClean="0"/>
              <a:t>IS-IS = 115</a:t>
            </a:r>
          </a:p>
          <a:p>
            <a:pPr lvl="1"/>
            <a:r>
              <a:rPr lang="en-US" sz="1300" dirty="0" smtClean="0"/>
              <a:t>RIP = 120</a:t>
            </a:r>
          </a:p>
          <a:p>
            <a:r>
              <a:rPr lang="en-US" altLang="en-US" sz="1400" dirty="0" smtClean="0"/>
              <a:t>By default, AD of static route = 1</a:t>
            </a:r>
            <a:endParaRPr lang="en-US" sz="1400" dirty="0" smtClean="0"/>
          </a:p>
          <a:p>
            <a:r>
              <a:rPr lang="en-CA" altLang="en-US" dirty="0" smtClean="0"/>
              <a:t>Static route AD can be increased to make route less desirable until preferred route is lost</a:t>
            </a:r>
          </a:p>
          <a:p>
            <a:endParaRPr lang="en-CA" altLang="en-US" dirty="0"/>
          </a:p>
          <a:p>
            <a:endParaRPr lang="en-CA" altLang="en-US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t="4198"/>
          <a:stretch/>
        </p:blipFill>
        <p:spPr>
          <a:xfrm>
            <a:off x="4572001" y="1339272"/>
            <a:ext cx="4324439" cy="280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9577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en-US" sz="1600" dirty="0" smtClean="0"/>
              <a:t>Configure Floating Static Routes</a:t>
            </a:r>
            <a:r>
              <a:rPr lang="en-CA" altLang="en-US" sz="1600" dirty="0"/>
              <a:t/>
            </a:r>
            <a:br>
              <a:rPr lang="en-CA" altLang="en-US" sz="1600" dirty="0"/>
            </a:br>
            <a:r>
              <a:rPr lang="en-CA" altLang="en-US" dirty="0"/>
              <a:t>C</a:t>
            </a:r>
            <a:r>
              <a:rPr lang="en-CA" altLang="en-US" dirty="0" smtClean="0"/>
              <a:t>onfigure a Floating Static Route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071" y="965200"/>
            <a:ext cx="4321930" cy="3403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866900" y="3670300"/>
            <a:ext cx="203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</a:rPr>
              <a:t>Preferred router from R1 is to R2 (AD = 1)</a:t>
            </a:r>
            <a:endParaRPr lang="en-US" sz="1400" b="1" dirty="0">
              <a:solidFill>
                <a:schemeClr val="bg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5980" y="1504950"/>
            <a:ext cx="4338320" cy="116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1303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en-US" sz="1600" dirty="0" smtClean="0"/>
              <a:t>Configure Floating Static Routes</a:t>
            </a:r>
            <a:r>
              <a:rPr lang="en-CA" altLang="en-US" sz="1600" dirty="0"/>
              <a:t/>
            </a:r>
            <a:br>
              <a:rPr lang="en-CA" altLang="en-US" sz="1600" dirty="0"/>
            </a:br>
            <a:r>
              <a:rPr lang="en-CA" altLang="en-US" dirty="0" smtClean="0"/>
              <a:t>Test the IPv4 Floating Static Route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99" y="1079501"/>
            <a:ext cx="4033372" cy="2895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1" y="1079501"/>
            <a:ext cx="4032718" cy="306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74401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en-US" sz="1600" dirty="0" smtClean="0"/>
              <a:t>Configure Floating Static Routes</a:t>
            </a:r>
            <a:r>
              <a:rPr lang="en-CA" altLang="en-US" sz="1600" dirty="0"/>
              <a:t/>
            </a:r>
            <a:br>
              <a:rPr lang="en-CA" altLang="en-US" sz="1600" dirty="0"/>
            </a:br>
            <a:r>
              <a:rPr lang="en-CA" altLang="en-US" dirty="0" smtClean="0"/>
              <a:t>Test the IPv4 Floating Static Route (Cont.)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444" y="1193800"/>
            <a:ext cx="4300798" cy="318184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3103" y="1193800"/>
            <a:ext cx="4167815" cy="3271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67239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en-US" sz="1600" dirty="0" smtClean="0"/>
              <a:t>Configure Floating Static Routes</a:t>
            </a:r>
            <a:r>
              <a:rPr lang="en-CA" altLang="en-US" sz="1600" dirty="0"/>
              <a:t/>
            </a:r>
            <a:br>
              <a:rPr lang="en-CA" altLang="en-US" sz="1600" dirty="0"/>
            </a:br>
            <a:r>
              <a:rPr lang="en-CA" altLang="en-US" dirty="0" smtClean="0"/>
              <a:t>Configure an IPv6 Floating Static Route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5358" y="899153"/>
            <a:ext cx="8853286" cy="382155"/>
          </a:xfrm>
        </p:spPr>
        <p:txBody>
          <a:bodyPr/>
          <a:lstStyle/>
          <a:p>
            <a:r>
              <a:rPr lang="en-CA" altLang="en-US" dirty="0" smtClean="0"/>
              <a:t>Similar to IPv4 floating static routes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065" y="1562101"/>
            <a:ext cx="4718540" cy="296811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1221"/>
          <a:stretch/>
        </p:blipFill>
        <p:spPr>
          <a:xfrm>
            <a:off x="4908035" y="1203718"/>
            <a:ext cx="3675597" cy="94373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8036" y="2259915"/>
            <a:ext cx="3630165" cy="2381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04933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en-US" sz="1600" dirty="0" smtClean="0"/>
              <a:t>Configure Floating Static Routes</a:t>
            </a:r>
            <a:r>
              <a:rPr lang="en-CA" altLang="en-US" sz="1600" dirty="0"/>
              <a:t/>
            </a:r>
            <a:br>
              <a:rPr lang="en-CA" altLang="en-US" sz="1600" dirty="0"/>
            </a:br>
            <a:r>
              <a:rPr lang="en-CA" altLang="en-US" dirty="0"/>
              <a:t>P</a:t>
            </a:r>
            <a:r>
              <a:rPr lang="en-CA" altLang="en-US" dirty="0" smtClean="0"/>
              <a:t>acket Tracer - Configuring Floating Static Routes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7699" y="901812"/>
            <a:ext cx="5120901" cy="4000387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170986274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en-US" sz="1600" dirty="0" smtClean="0"/>
              <a:t>Configure Static Host Routes</a:t>
            </a:r>
            <a:r>
              <a:rPr lang="en-CA" altLang="en-US" sz="1600" dirty="0"/>
              <a:t/>
            </a:r>
            <a:br>
              <a:rPr lang="en-CA" altLang="en-US" sz="1600" dirty="0"/>
            </a:br>
            <a:r>
              <a:rPr lang="en-CA" altLang="en-US" dirty="0" smtClean="0"/>
              <a:t>Automatically Installed Host Routes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4065" y="798945"/>
            <a:ext cx="8853286" cy="1868056"/>
          </a:xfrm>
        </p:spPr>
        <p:txBody>
          <a:bodyPr/>
          <a:lstStyle/>
          <a:p>
            <a:pPr marL="0" indent="0">
              <a:buNone/>
            </a:pPr>
            <a:r>
              <a:rPr lang="en-CA" altLang="en-US" dirty="0" smtClean="0"/>
              <a:t>Host route is an IPv4 address with a 32-bit mask or IPv6 address with a 128-bit mask.</a:t>
            </a:r>
          </a:p>
          <a:p>
            <a:r>
              <a:rPr lang="en-CA" altLang="en-US" sz="1400" dirty="0" smtClean="0"/>
              <a:t>Automatically installed when IP address is configured</a:t>
            </a:r>
          </a:p>
          <a:p>
            <a:r>
              <a:rPr lang="en-CA" altLang="en-US" sz="1400" dirty="0" smtClean="0"/>
              <a:t>Configured as a static host route</a:t>
            </a:r>
          </a:p>
          <a:p>
            <a:r>
              <a:rPr lang="en-CA" altLang="en-US" sz="1400" dirty="0" smtClean="0"/>
              <a:t>Allows more efficiency for packets directed to the router</a:t>
            </a:r>
          </a:p>
          <a:p>
            <a:r>
              <a:rPr lang="en-CA" altLang="en-US" sz="1400" dirty="0" smtClean="0"/>
              <a:t>Local route marked with “L” (introduced in IOS 15)</a:t>
            </a:r>
            <a:endParaRPr lang="en-CA" altLang="en-US" dirty="0"/>
          </a:p>
          <a:p>
            <a:endParaRPr lang="en-CA" altLang="en-US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211" y="2552701"/>
            <a:ext cx="3199766" cy="236162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l="1770"/>
          <a:stretch/>
        </p:blipFill>
        <p:spPr>
          <a:xfrm>
            <a:off x="4933864" y="1390073"/>
            <a:ext cx="4063487" cy="306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56102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en-US" sz="1600" dirty="0" smtClean="0"/>
              <a:t>Configure Static Host Routes</a:t>
            </a:r>
            <a:r>
              <a:rPr lang="en-CA" altLang="en-US" sz="1600" dirty="0"/>
              <a:t/>
            </a:r>
            <a:br>
              <a:rPr lang="en-CA" altLang="en-US" sz="1600" dirty="0"/>
            </a:br>
            <a:r>
              <a:rPr lang="en-CA" altLang="en-US" dirty="0" smtClean="0"/>
              <a:t>Configure IPv4 and IPv6 Static Host Routes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661" y="773544"/>
            <a:ext cx="4575543" cy="32893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661" y="4050144"/>
            <a:ext cx="4575543" cy="71324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2864" y="1282700"/>
            <a:ext cx="3894544" cy="293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23752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6425" y="915409"/>
            <a:ext cx="7598042" cy="1802391"/>
          </a:xfrm>
        </p:spPr>
        <p:txBody>
          <a:bodyPr/>
          <a:lstStyle/>
          <a:p>
            <a:r>
              <a:rPr lang="en-US" sz="4000" dirty="0" smtClean="0"/>
              <a:t>2.3 Troubleshoot Static and Default Routes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24900387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144065" y="798945"/>
            <a:ext cx="8853286" cy="1283856"/>
          </a:xfrm>
        </p:spPr>
        <p:txBody>
          <a:bodyPr/>
          <a:lstStyle/>
          <a:p>
            <a:r>
              <a:rPr lang="en-US" altLang="ja-JP" sz="1600" dirty="0" smtClean="0"/>
              <a:t>A router learns about remote networks in two ways</a:t>
            </a:r>
            <a:r>
              <a:rPr lang="en-US" altLang="ja-JP" dirty="0" smtClean="0"/>
              <a:t>:</a:t>
            </a:r>
          </a:p>
          <a:p>
            <a:pPr lvl="1"/>
            <a:r>
              <a:rPr lang="en-US" altLang="ja-JP" sz="1500" dirty="0" smtClean="0"/>
              <a:t>Manually entered into the route table using static routes</a:t>
            </a:r>
          </a:p>
          <a:p>
            <a:pPr lvl="2"/>
            <a:r>
              <a:rPr lang="en-US" altLang="ja-JP" sz="1400" dirty="0"/>
              <a:t>Static routes are not automatically updated and must be reconfigured when topology </a:t>
            </a:r>
            <a:r>
              <a:rPr lang="en-US" altLang="ja-JP" sz="1400" dirty="0" smtClean="0"/>
              <a:t>changes</a:t>
            </a:r>
          </a:p>
          <a:p>
            <a:pPr lvl="1"/>
            <a:r>
              <a:rPr lang="en-US" altLang="ja-JP" sz="1500" dirty="0" smtClean="0"/>
              <a:t>Dynamically (Automatically) learned using a routing protocol</a:t>
            </a:r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 smtClean="0"/>
              <a:t>Static Routing</a:t>
            </a:r>
            <a:br>
              <a:rPr lang="en-US" altLang="en-US" sz="1600" dirty="0" smtClean="0"/>
            </a:br>
            <a:r>
              <a:rPr lang="en-US" altLang="en-US" dirty="0" smtClean="0"/>
              <a:t>Reach Remote Networks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065" y="2209800"/>
            <a:ext cx="4301105" cy="227964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7600" y="2206927"/>
            <a:ext cx="3952135" cy="249207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17500" y="2206927"/>
            <a:ext cx="10668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Static and Default Routes</a:t>
            </a:r>
            <a:endParaRPr lang="en-US" sz="14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5118100" y="2206928"/>
            <a:ext cx="952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Dynamic Routing</a:t>
            </a: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34247823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/>
              <a:t>Packet Processing with Static Routes</a:t>
            </a:r>
            <a:r>
              <a:rPr lang="en-US" sz="1600" dirty="0" smtClean="0"/>
              <a:t/>
            </a:r>
            <a:br>
              <a:rPr lang="en-US" sz="1600" dirty="0" smtClean="0"/>
            </a:br>
            <a:r>
              <a:rPr lang="en-US" dirty="0" smtClean="0"/>
              <a:t>Static </a:t>
            </a:r>
            <a:r>
              <a:rPr lang="en-US" dirty="0"/>
              <a:t>Routes and Packet Forwarding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300" y="798944"/>
            <a:ext cx="4322106" cy="249035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41300" y="977900"/>
            <a:ext cx="1574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PC1 sending packet to PC3 - </a:t>
            </a:r>
            <a:r>
              <a:rPr lang="en-US" sz="1400" b="1" dirty="0"/>
              <a:t>Packet arrives on G0/0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946400" y="977900"/>
            <a:ext cx="137160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R1 has no specific route to 192.168.2.0 so uses default route</a:t>
            </a:r>
            <a:endParaRPr lang="en-US" sz="14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5306" y="2286000"/>
            <a:ext cx="4355509" cy="24511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63406" y="2374900"/>
            <a:ext cx="13461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R1 encapsulates packet in new frame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416800" y="2400300"/>
            <a:ext cx="12954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Frame forwarded out S0/0/0</a:t>
            </a:r>
          </a:p>
        </p:txBody>
      </p:sp>
    </p:spTree>
    <p:extLst>
      <p:ext uri="{BB962C8B-B14F-4D97-AF65-F5344CB8AC3E}">
        <p14:creationId xmlns:p14="http://schemas.microsoft.com/office/powerpoint/2010/main" val="322725336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/>
              <a:t>Packet Processing with Static Routes</a:t>
            </a:r>
            <a:r>
              <a:rPr lang="en-US" sz="1600" dirty="0" smtClean="0"/>
              <a:t/>
            </a:r>
            <a:br>
              <a:rPr lang="en-US" sz="1600" dirty="0" smtClean="0"/>
            </a:br>
            <a:r>
              <a:rPr lang="en-US" dirty="0" smtClean="0"/>
              <a:t>Static </a:t>
            </a:r>
            <a:r>
              <a:rPr lang="en-US" dirty="0"/>
              <a:t>Routes and Packet </a:t>
            </a:r>
            <a:r>
              <a:rPr lang="en-US" dirty="0" smtClean="0"/>
              <a:t>Forwarding (Cont.)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485" y="1384300"/>
            <a:ext cx="4247315" cy="246238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54000" y="1524000"/>
            <a:ext cx="10541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Packet arrives on S0/0/0 interface on R2</a:t>
            </a:r>
            <a:endParaRPr lang="en-US" sz="14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2933700" y="1384300"/>
            <a:ext cx="14351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R2 de-encapsulates the frame and looks for a route to the </a:t>
            </a:r>
            <a:r>
              <a:rPr lang="en-US" sz="1400" b="1" dirty="0" smtClean="0"/>
              <a:t>destination </a:t>
            </a:r>
            <a:endParaRPr lang="en-US" sz="1400" b="1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0215" y="2108775"/>
            <a:ext cx="4269066" cy="23495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4564816" y="2108775"/>
            <a:ext cx="1404185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R2 has a static route </a:t>
            </a:r>
            <a:r>
              <a:rPr lang="en-US" sz="1400" b="1" dirty="0" smtClean="0"/>
              <a:t>to 192.168.2.0/24 </a:t>
            </a:r>
            <a:r>
              <a:rPr lang="en-US" sz="1400" b="1" dirty="0"/>
              <a:t>out </a:t>
            </a:r>
            <a:r>
              <a:rPr lang="en-US" sz="1400" b="1" dirty="0" smtClean="0"/>
              <a:t>the </a:t>
            </a:r>
            <a:r>
              <a:rPr lang="en-US" sz="1400" b="1" dirty="0"/>
              <a:t>Serial 0/0/1</a:t>
            </a:r>
            <a:r>
              <a:rPr lang="en-US" b="1" dirty="0"/>
              <a:t> </a:t>
            </a:r>
            <a:r>
              <a:rPr lang="en-US" sz="1400" b="1" dirty="0" smtClean="0"/>
              <a:t>interface</a:t>
            </a:r>
            <a:endParaRPr lang="en-US" sz="1400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7181015" y="2108775"/>
            <a:ext cx="139699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R2 encapsulates the packet in a new </a:t>
            </a:r>
            <a:r>
              <a:rPr lang="en-US" sz="1400" b="1" dirty="0" smtClean="0"/>
              <a:t>frame</a:t>
            </a:r>
            <a:r>
              <a:rPr lang="en-US" sz="1400" b="1" dirty="0"/>
              <a:t> </a:t>
            </a:r>
            <a:r>
              <a:rPr lang="en-US" sz="1400" b="1" smtClean="0"/>
              <a:t>and forwards out S0/0/1</a:t>
            </a: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5701646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/>
              <a:t>Packet Processing with Static Routes</a:t>
            </a:r>
            <a:r>
              <a:rPr lang="en-US" sz="1600" dirty="0" smtClean="0"/>
              <a:t/>
            </a:r>
            <a:br>
              <a:rPr lang="en-US" sz="1600" dirty="0" smtClean="0"/>
            </a:br>
            <a:r>
              <a:rPr lang="en-US" dirty="0" smtClean="0"/>
              <a:t>Static </a:t>
            </a:r>
            <a:r>
              <a:rPr lang="en-US" dirty="0"/>
              <a:t>Routes and Packet </a:t>
            </a:r>
            <a:r>
              <a:rPr lang="en-US" dirty="0" smtClean="0"/>
              <a:t>Forwarding (Cont.)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484" y="1168400"/>
            <a:ext cx="5907386" cy="33147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93484" y="1168400"/>
            <a:ext cx="163691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R3 de-encapsulates the frame and sees a connected route to 192.168.2.0/24 out G0/0</a:t>
            </a:r>
            <a:endParaRPr lang="en-US" sz="14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4152900" y="1168400"/>
            <a:ext cx="18923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R3 looks up the ARP table entry for 192.168.2.10 to find the Layer </a:t>
            </a:r>
            <a:r>
              <a:rPr lang="en-US" sz="1400" b="1"/>
              <a:t>2 </a:t>
            </a:r>
            <a:r>
              <a:rPr lang="en-US" sz="1400" b="1" smtClean="0"/>
              <a:t>MAC address </a:t>
            </a:r>
            <a:r>
              <a:rPr lang="en-US" sz="1400" b="1"/>
              <a:t>for </a:t>
            </a:r>
            <a:r>
              <a:rPr lang="en-US" sz="1400" b="1" smtClean="0"/>
              <a:t>PC3 (ARP used if needed for PC3 MAC) </a:t>
            </a:r>
            <a:endParaRPr lang="en-US" sz="14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6451600" y="1066800"/>
            <a:ext cx="224790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1400" b="1" dirty="0"/>
              <a:t>R3 encapsulates the packet in a new frame with the MAC address of the </a:t>
            </a:r>
            <a:r>
              <a:rPr lang="en-US" sz="1400" b="1" dirty="0" smtClean="0"/>
              <a:t>G0/0 </a:t>
            </a:r>
            <a:r>
              <a:rPr lang="en-US" sz="1400" b="1" dirty="0"/>
              <a:t>interface as the source Layer 2 address and the MAC address of PC3 as the destination MAC </a:t>
            </a:r>
            <a:r>
              <a:rPr lang="en-US" sz="1400" b="1" dirty="0" smtClean="0"/>
              <a:t>address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400" b="1" dirty="0" smtClean="0"/>
              <a:t>Frame </a:t>
            </a:r>
            <a:r>
              <a:rPr lang="en-US" sz="1400" b="1" dirty="0"/>
              <a:t>is forwarded out of </a:t>
            </a:r>
            <a:r>
              <a:rPr lang="en-US" sz="1400" b="1" dirty="0" smtClean="0"/>
              <a:t>G0/0 interface and packet </a:t>
            </a:r>
            <a:r>
              <a:rPr lang="en-US" sz="1400" b="1" dirty="0"/>
              <a:t>arrives on the </a:t>
            </a:r>
            <a:r>
              <a:rPr lang="en-US" sz="1400" b="1" dirty="0" smtClean="0"/>
              <a:t>NIC </a:t>
            </a:r>
            <a:r>
              <a:rPr lang="en-US" sz="1400" b="1" dirty="0"/>
              <a:t>interface of </a:t>
            </a:r>
            <a:r>
              <a:rPr lang="en-US" sz="1400" b="1" dirty="0" smtClean="0"/>
              <a:t>PC3</a:t>
            </a: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02424748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/>
              <a:t>Troubleshoot IPv4 Static and Default Route </a:t>
            </a:r>
            <a:r>
              <a:rPr lang="en-US" sz="1600" dirty="0" smtClean="0"/>
              <a:t>Configuration</a:t>
            </a:r>
            <a:br>
              <a:rPr lang="en-US" sz="1600" dirty="0" smtClean="0"/>
            </a:br>
            <a:r>
              <a:rPr lang="en-US" dirty="0" smtClean="0"/>
              <a:t>Troubleshoot </a:t>
            </a:r>
            <a:r>
              <a:rPr lang="en-US" dirty="0"/>
              <a:t>a Missing Route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44065" y="798945"/>
            <a:ext cx="4415235" cy="3696856"/>
          </a:xfrm>
        </p:spPr>
        <p:txBody>
          <a:bodyPr/>
          <a:lstStyle/>
          <a:p>
            <a:r>
              <a:rPr lang="en-US" dirty="0"/>
              <a:t>Common IOS troubleshooting commands include: </a:t>
            </a:r>
          </a:p>
          <a:p>
            <a:pPr lvl="1"/>
            <a:r>
              <a:rPr lang="en-US" b="1" dirty="0"/>
              <a:t>ping</a:t>
            </a:r>
            <a:r>
              <a:rPr lang="en-US" dirty="0"/>
              <a:t> </a:t>
            </a:r>
          </a:p>
          <a:p>
            <a:pPr lvl="1"/>
            <a:r>
              <a:rPr lang="en-US" b="1" dirty="0"/>
              <a:t>traceroute</a:t>
            </a:r>
            <a:r>
              <a:rPr lang="en-US" dirty="0"/>
              <a:t> </a:t>
            </a:r>
          </a:p>
          <a:p>
            <a:pPr lvl="1"/>
            <a:r>
              <a:rPr lang="en-US" b="1" dirty="0"/>
              <a:t>show </a:t>
            </a:r>
            <a:r>
              <a:rPr lang="en-US" b="1" dirty="0" err="1"/>
              <a:t>ip</a:t>
            </a:r>
            <a:r>
              <a:rPr lang="en-US" b="1" dirty="0"/>
              <a:t> route</a:t>
            </a:r>
            <a:r>
              <a:rPr lang="en-US" dirty="0"/>
              <a:t> </a:t>
            </a:r>
          </a:p>
          <a:p>
            <a:pPr lvl="1"/>
            <a:r>
              <a:rPr lang="en-US" b="1" dirty="0"/>
              <a:t>show </a:t>
            </a:r>
            <a:r>
              <a:rPr lang="en-US" b="1" dirty="0" err="1"/>
              <a:t>ip</a:t>
            </a:r>
            <a:r>
              <a:rPr lang="en-US" b="1" dirty="0"/>
              <a:t> interface brief </a:t>
            </a:r>
            <a:endParaRPr lang="en-US" dirty="0"/>
          </a:p>
          <a:p>
            <a:pPr lvl="1"/>
            <a:r>
              <a:rPr lang="en-US" b="1" dirty="0"/>
              <a:t>show </a:t>
            </a:r>
            <a:r>
              <a:rPr lang="en-US" b="1" dirty="0" err="1"/>
              <a:t>cdp</a:t>
            </a:r>
            <a:r>
              <a:rPr lang="en-US" b="1" dirty="0"/>
              <a:t> neighbors detail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9214" y="926523"/>
            <a:ext cx="4242645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88068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/>
              <a:t>Troubleshoot IPv4 Static and Default Route </a:t>
            </a:r>
            <a:r>
              <a:rPr lang="en-US" sz="1600" dirty="0" smtClean="0"/>
              <a:t>Configuration</a:t>
            </a:r>
            <a:br>
              <a:rPr lang="en-US" sz="1600" dirty="0" smtClean="0"/>
            </a:br>
            <a:r>
              <a:rPr lang="en-US" dirty="0" smtClean="0"/>
              <a:t>Troubleshoot </a:t>
            </a:r>
            <a:r>
              <a:rPr lang="en-US" dirty="0"/>
              <a:t>a Missing </a:t>
            </a:r>
            <a:r>
              <a:rPr lang="en-US" dirty="0" smtClean="0"/>
              <a:t>Route (Cont.)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730" y="1089307"/>
            <a:ext cx="4760970" cy="239973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l="1968" t="4108" r="1638" b="5985"/>
          <a:stretch/>
        </p:blipFill>
        <p:spPr>
          <a:xfrm>
            <a:off x="5168900" y="1089307"/>
            <a:ext cx="3733800" cy="8509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/>
          <a:srcRect l="2540" t="9131" r="4127"/>
          <a:stretch/>
        </p:blipFill>
        <p:spPr>
          <a:xfrm>
            <a:off x="5168900" y="2024517"/>
            <a:ext cx="3714750" cy="81869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/>
          <a:srcRect l="1187" t="7210" r="1356" b="4703"/>
          <a:stretch/>
        </p:blipFill>
        <p:spPr>
          <a:xfrm>
            <a:off x="920751" y="3623199"/>
            <a:ext cx="3651250" cy="78118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7"/>
          <a:srcRect t="1527" r="3155" b="1"/>
          <a:stretch/>
        </p:blipFill>
        <p:spPr>
          <a:xfrm>
            <a:off x="4984750" y="3380412"/>
            <a:ext cx="3898900" cy="92947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8"/>
          <a:srcRect l="1942" r="2912" b="8627"/>
          <a:stretch/>
        </p:blipFill>
        <p:spPr>
          <a:xfrm>
            <a:off x="5187950" y="2843215"/>
            <a:ext cx="3714750" cy="376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31978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/>
              <a:t>Troubleshoot IPv4 Static and Default Route </a:t>
            </a:r>
            <a:r>
              <a:rPr lang="en-US" sz="1600" dirty="0" smtClean="0"/>
              <a:t>Configuration</a:t>
            </a:r>
            <a:br>
              <a:rPr lang="en-US" sz="1600" dirty="0" smtClean="0"/>
            </a:br>
            <a:r>
              <a:rPr lang="en-US" dirty="0" smtClean="0"/>
              <a:t>Solve a Connectivity Problem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798944"/>
            <a:ext cx="5068978" cy="387153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l="1303" r="4928"/>
          <a:stretch/>
        </p:blipFill>
        <p:spPr>
          <a:xfrm>
            <a:off x="5373778" y="963711"/>
            <a:ext cx="3535273" cy="83837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/>
          <a:srcRect l="1640" t="-1" r="4086" b="1553"/>
          <a:stretch/>
        </p:blipFill>
        <p:spPr>
          <a:xfrm>
            <a:off x="5373779" y="1802089"/>
            <a:ext cx="3535272" cy="19111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499099" y="2184400"/>
            <a:ext cx="34099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 traceroute </a:t>
            </a:r>
            <a:r>
              <a:rPr lang="en-US" b="1" dirty="0" smtClean="0"/>
              <a:t>reveals </a:t>
            </a:r>
            <a:r>
              <a:rPr lang="en-US" b="1" dirty="0"/>
              <a:t>that R2 </a:t>
            </a:r>
            <a:r>
              <a:rPr lang="en-US" b="1" dirty="0" smtClean="0"/>
              <a:t>forwards </a:t>
            </a:r>
            <a:r>
              <a:rPr lang="en-US" b="1" dirty="0"/>
              <a:t>the traceroute back to R1. R1 returns it to R2</a:t>
            </a:r>
          </a:p>
        </p:txBody>
      </p:sp>
    </p:spTree>
    <p:extLst>
      <p:ext uri="{BB962C8B-B14F-4D97-AF65-F5344CB8AC3E}">
        <p14:creationId xmlns:p14="http://schemas.microsoft.com/office/powerpoint/2010/main" val="75481748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/>
              <a:t>Troubleshoot IPv4 Static and Default Route </a:t>
            </a:r>
            <a:r>
              <a:rPr lang="en-US" sz="1600" dirty="0" smtClean="0"/>
              <a:t>Configuration</a:t>
            </a:r>
            <a:br>
              <a:rPr lang="en-US" sz="1600" dirty="0" smtClean="0"/>
            </a:br>
            <a:r>
              <a:rPr lang="en-US" dirty="0" smtClean="0"/>
              <a:t>Solve a Connectivity Problem (Cont.)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411" y="963711"/>
            <a:ext cx="4187390" cy="323831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663" y="4115994"/>
            <a:ext cx="4089637" cy="53388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272177" y="1157504"/>
            <a:ext cx="353527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Static route </a:t>
            </a:r>
            <a:r>
              <a:rPr lang="en-US" sz="1400" b="1" dirty="0"/>
              <a:t>to </a:t>
            </a:r>
            <a:r>
              <a:rPr lang="en-US" sz="1400" b="1" dirty="0" smtClean="0"/>
              <a:t>192.168.2.0/24 has </a:t>
            </a:r>
            <a:r>
              <a:rPr lang="en-US" sz="1400" b="1" dirty="0"/>
              <a:t>been configured using the next-hop address 172.16.2.1. 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3777" y="2030486"/>
            <a:ext cx="3535488" cy="816608"/>
          </a:xfrm>
          <a:prstGeom prst="rect">
            <a:avLst/>
          </a:prstGeom>
        </p:spPr>
      </p:pic>
      <p:cxnSp>
        <p:nvCxnSpPr>
          <p:cNvPr id="12" name="Straight Arrow Connector 11"/>
          <p:cNvCxnSpPr>
            <a:endCxn id="4" idx="3"/>
          </p:cNvCxnSpPr>
          <p:nvPr/>
        </p:nvCxnSpPr>
        <p:spPr>
          <a:xfrm flipH="1">
            <a:off x="4686300" y="1917700"/>
            <a:ext cx="668430" cy="24652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313453" y="2829869"/>
            <a:ext cx="34527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I</a:t>
            </a:r>
            <a:r>
              <a:rPr lang="en-US" sz="1400" b="1" smtClean="0"/>
              <a:t>ncorrect </a:t>
            </a:r>
            <a:r>
              <a:rPr lang="en-US" sz="1400" b="1" dirty="0"/>
              <a:t>route is removed and the correct route is </a:t>
            </a:r>
            <a:r>
              <a:rPr lang="en-US" sz="1400" b="1"/>
              <a:t>then </a:t>
            </a:r>
            <a:r>
              <a:rPr lang="en-US" sz="1400" b="1" smtClean="0"/>
              <a:t>entered</a:t>
            </a:r>
            <a:endParaRPr lang="en-US" sz="1400" b="1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73777" y="3621077"/>
            <a:ext cx="3581310" cy="895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64265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/>
              <a:t>Troubleshoot IPv4 Static and Default Route </a:t>
            </a:r>
            <a:r>
              <a:rPr lang="en-US" sz="1600" dirty="0" smtClean="0"/>
              <a:t>Configuration</a:t>
            </a:r>
            <a:br>
              <a:rPr lang="en-US" sz="1600" dirty="0" smtClean="0"/>
            </a:br>
            <a:r>
              <a:rPr lang="en-US" dirty="0" smtClean="0"/>
              <a:t>Packet Tracer – Troubleshooting Static Routes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1001" y="880899"/>
            <a:ext cx="5041900" cy="4068291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56482264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/>
              <a:t>Troubleshoot IPv4 Static and Default Route </a:t>
            </a:r>
            <a:r>
              <a:rPr lang="en-US" sz="1600" dirty="0" smtClean="0"/>
              <a:t>Configuration</a:t>
            </a:r>
            <a:br>
              <a:rPr lang="en-US" sz="1600" dirty="0" smtClean="0"/>
            </a:br>
            <a:r>
              <a:rPr lang="en-US" dirty="0" smtClean="0"/>
              <a:t>Lab – Troubleshooting Static Routes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5784" y="909326"/>
            <a:ext cx="5252433" cy="4081773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930358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6425" y="915409"/>
            <a:ext cx="7598042" cy="1802391"/>
          </a:xfrm>
        </p:spPr>
        <p:txBody>
          <a:bodyPr/>
          <a:lstStyle/>
          <a:p>
            <a:r>
              <a:rPr lang="en-US" dirty="0" smtClean="0"/>
              <a:t>2.4 Chapter Summary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694427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1600" dirty="0">
                <a:latin typeface="Arial" charset="0"/>
              </a:rPr>
              <a:t>Static Routing </a:t>
            </a:r>
            <a:br>
              <a:rPr lang="en-US" sz="1600" dirty="0">
                <a:latin typeface="Arial" charset="0"/>
              </a:rPr>
            </a:br>
            <a:r>
              <a:rPr lang="en-US" dirty="0"/>
              <a:t>Why Use Static Routing?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692400" y="1156856"/>
            <a:ext cx="4000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Dynamic versus Static Routing</a:t>
            </a:r>
            <a:endParaRPr lang="en-US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300" y="1847457"/>
            <a:ext cx="8331200" cy="2417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12290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1"/>
          <p:cNvSpPr txBox="1">
            <a:spLocks/>
          </p:cNvSpPr>
          <p:nvPr/>
        </p:nvSpPr>
        <p:spPr bwMode="auto">
          <a:xfrm>
            <a:off x="1417131" y="1154627"/>
            <a:ext cx="6450388" cy="18644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61593" tIns="30796" rIns="61593" bIns="30796" numCol="1" anchor="t" anchorCtr="0" compatLnSpc="1">
            <a:prstTxWarp prst="textNoShape">
              <a:avLst/>
            </a:prstTxWarp>
          </a:bodyPr>
          <a:lstStyle>
            <a:lvl1pPr marL="236538" indent="-236538" algn="l" defTabSz="814388" rtl="0" eaLnBrk="0" fontAlgn="base" hangingPunct="0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574675" indent="-117475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14400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254125" indent="117475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604963" indent="223838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20621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6pPr>
            <a:lvl7pPr marL="25193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7pPr>
            <a:lvl8pPr marL="29765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8pPr>
            <a:lvl9pPr marL="34337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endParaRPr lang="en-US" sz="12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Explain how static routes are implemented in a small to medium-sized business network. </a:t>
            </a:r>
            <a:endParaRPr lang="en-US" dirty="0" smtClean="0"/>
          </a:p>
          <a:p>
            <a:r>
              <a:rPr lang="en-US" dirty="0"/>
              <a:t>Configure static routes to enable connectivity in a small to medium-sized business network. </a:t>
            </a:r>
            <a:endParaRPr lang="en-US" dirty="0" smtClean="0"/>
          </a:p>
          <a:p>
            <a:r>
              <a:rPr lang="en-US" dirty="0"/>
              <a:t>Troubleshoot static and default route configurations.</a:t>
            </a:r>
          </a:p>
        </p:txBody>
      </p:sp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1400" dirty="0" smtClean="0">
                <a:latin typeface="Arial" charset="0"/>
              </a:rPr>
              <a:t>Conclusion</a:t>
            </a:r>
            <a:r>
              <a:rPr lang="en-US" dirty="0" smtClean="0">
                <a:latin typeface="Arial" charset="0"/>
              </a:rPr>
              <a:t/>
            </a:r>
            <a:br>
              <a:rPr lang="en-US" dirty="0" smtClean="0">
                <a:latin typeface="Arial" charset="0"/>
              </a:rPr>
            </a:br>
            <a:r>
              <a:rPr lang="en-US" dirty="0">
                <a:latin typeface="Arial" charset="0"/>
              </a:rPr>
              <a:t>Chapter 2: </a:t>
            </a:r>
            <a:r>
              <a:rPr lang="en-US" dirty="0" smtClean="0">
                <a:latin typeface="Arial" charset="0"/>
              </a:rPr>
              <a:t>Static Routing</a:t>
            </a:r>
            <a:endParaRPr lang="en-US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562991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1400" dirty="0">
                <a:latin typeface="Arial" charset="0"/>
              </a:rPr>
              <a:t>Section 2.1</a:t>
            </a:r>
            <a:r>
              <a:rPr lang="en-US" dirty="0">
                <a:latin typeface="Arial" charset="0"/>
              </a:rPr>
              <a:t/>
            </a:r>
            <a:br>
              <a:rPr lang="en-US" dirty="0">
                <a:latin typeface="Arial" charset="0"/>
              </a:rPr>
            </a:br>
            <a:r>
              <a:rPr lang="en-US" dirty="0">
                <a:latin typeface="Arial" charset="0"/>
              </a:rPr>
              <a:t>New Terms and Commands</a:t>
            </a:r>
          </a:p>
        </p:txBody>
      </p:sp>
      <p:graphicFrame>
        <p:nvGraphicFramePr>
          <p:cNvPr id="3" name="Content Placeholder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04274963"/>
              </p:ext>
            </p:extLst>
          </p:nvPr>
        </p:nvGraphicFramePr>
        <p:xfrm>
          <a:off x="207959" y="912813"/>
          <a:ext cx="7119940" cy="10972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559970">
                  <a:extLst>
                    <a:ext uri="{9D8B030D-6E8A-4147-A177-3AD203B41FA5}">
                      <a16:colId xmlns:a16="http://schemas.microsoft.com/office/drawing/2014/main" val="2731093094"/>
                    </a:ext>
                  </a:extLst>
                </a:gridCol>
                <a:gridCol w="35599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055687">
                <a:tc>
                  <a:txBody>
                    <a:bodyPr/>
                    <a:lstStyle/>
                    <a:p>
                      <a:pPr marL="173038" indent="-173038" algn="l" defTabSz="685777" rtl="0" eaLnBrk="1" latinLnBrk="0" hangingPunct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kern="1200" dirty="0" smtClean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stub network</a:t>
                      </a:r>
                    </a:p>
                    <a:p>
                      <a:pPr marL="173038" indent="-173038" algn="l" defTabSz="685777" rtl="0" eaLnBrk="1" latinLnBrk="0" hangingPunct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kern="1200" dirty="0" smtClean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stub router</a:t>
                      </a:r>
                    </a:p>
                    <a:p>
                      <a:pPr marL="173038" indent="-173038" algn="l" defTabSz="685777" rtl="0" eaLnBrk="1" latinLnBrk="0" hangingPunct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kern="1200" dirty="0" smtClean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Standard static route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3038" indent="-173038" algn="l" defTabSz="685777" rtl="0" eaLnBrk="1" latinLnBrk="0" hangingPunct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kern="1200" dirty="0" smtClean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Summary static route</a:t>
                      </a:r>
                    </a:p>
                    <a:p>
                      <a:pPr marL="173038" indent="-173038" algn="l" defTabSz="685777" rtl="0" eaLnBrk="1" latinLnBrk="0" hangingPunct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kern="1200" dirty="0" smtClean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Floating static route</a:t>
                      </a:r>
                    </a:p>
                    <a:p>
                      <a:pPr marL="173038" indent="-173038" algn="l" defTabSz="685777" rtl="0" eaLnBrk="1" latinLnBrk="0" hangingPunct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kern="1200" dirty="0" smtClean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exit interface</a:t>
                      </a:r>
                    </a:p>
                    <a:p>
                      <a:pPr marL="173038" indent="-173038" algn="l" defTabSz="685777" rtl="0" eaLnBrk="1" latinLnBrk="0" hangingPunct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endParaRPr lang="en-US" sz="1400" b="0" kern="1200" dirty="0" smtClean="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07950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9445301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1400" dirty="0">
                <a:latin typeface="Arial" charset="0"/>
              </a:rPr>
              <a:t>Section </a:t>
            </a:r>
            <a:r>
              <a:rPr lang="en-US" sz="1400" dirty="0" smtClean="0">
                <a:latin typeface="Arial" charset="0"/>
              </a:rPr>
              <a:t>2.2</a:t>
            </a:r>
            <a:r>
              <a:rPr lang="en-US" dirty="0">
                <a:latin typeface="Arial" charset="0"/>
              </a:rPr>
              <a:t/>
            </a:r>
            <a:br>
              <a:rPr lang="en-US" dirty="0">
                <a:latin typeface="Arial" charset="0"/>
              </a:rPr>
            </a:br>
            <a:r>
              <a:rPr lang="en-US" dirty="0">
                <a:latin typeface="Arial" charset="0"/>
              </a:rPr>
              <a:t>New Terms and Commands</a:t>
            </a:r>
          </a:p>
        </p:txBody>
      </p:sp>
      <p:graphicFrame>
        <p:nvGraphicFramePr>
          <p:cNvPr id="3" name="Content Placeholder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44201240"/>
              </p:ext>
            </p:extLst>
          </p:nvPr>
        </p:nvGraphicFramePr>
        <p:xfrm>
          <a:off x="144459" y="798513"/>
          <a:ext cx="7881940" cy="13614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940970">
                  <a:extLst>
                    <a:ext uri="{9D8B030D-6E8A-4147-A177-3AD203B41FA5}">
                      <a16:colId xmlns:a16="http://schemas.microsoft.com/office/drawing/2014/main" val="2731093094"/>
                    </a:ext>
                  </a:extLst>
                </a:gridCol>
                <a:gridCol w="39409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173038" indent="-173038" algn="l" defTabSz="685777" rtl="0" eaLnBrk="1" latinLnBrk="0" hangingPunct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kern="1200" dirty="0" smtClean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next-hop IP address</a:t>
                      </a:r>
                    </a:p>
                    <a:p>
                      <a:pPr marL="173038" indent="-173038" algn="l" defTabSz="685777" rtl="0" eaLnBrk="1" latinLnBrk="0" hangingPunct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kern="1200" dirty="0" smtClean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next-hop static route </a:t>
                      </a:r>
                    </a:p>
                    <a:p>
                      <a:pPr marL="173038" indent="-173038" algn="l" defTabSz="685777" rtl="0" eaLnBrk="1" latinLnBrk="0" hangingPunct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kern="1200" dirty="0" smtClean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directly connected static route</a:t>
                      </a:r>
                    </a:p>
                    <a:p>
                      <a:pPr marL="173038" indent="-173038" algn="l" defTabSz="685777" rtl="0" eaLnBrk="1" latinLnBrk="0" hangingPunct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kern="1200" dirty="0" smtClean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fully specified static route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3038" indent="-173038" algn="l" defTabSz="685777" rtl="0" eaLnBrk="1" latinLnBrk="0" hangingPunct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kern="1200" dirty="0" smtClean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recursive lookup</a:t>
                      </a:r>
                    </a:p>
                    <a:p>
                      <a:pPr marL="173038" indent="-173038" algn="l" defTabSz="685777" rtl="0" eaLnBrk="1" latinLnBrk="0" hangingPunct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kern="1200" dirty="0" smtClean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link-local address</a:t>
                      </a:r>
                    </a:p>
                    <a:p>
                      <a:pPr marL="173038" indent="-173038" algn="l" defTabSz="685777" rtl="0" eaLnBrk="1" latinLnBrk="0" hangingPunct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kern="1200" dirty="0" smtClean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host route</a:t>
                      </a:r>
                    </a:p>
                    <a:p>
                      <a:pPr marL="173038" indent="-173038" algn="l" defTabSz="685777" rtl="0" eaLnBrk="1" latinLnBrk="0" hangingPunct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kern="1200" dirty="0" smtClean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local host route</a:t>
                      </a:r>
                    </a:p>
                    <a:p>
                      <a:pPr marL="173038" indent="-173038" algn="l" defTabSz="685777" rtl="0" eaLnBrk="1" latinLnBrk="0" hangingPunct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endParaRPr lang="en-US" sz="140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07950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5223826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9082827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>
                <a:latin typeface="Arial" charset="0"/>
              </a:rPr>
              <a:t>Static </a:t>
            </a:r>
            <a:r>
              <a:rPr lang="en-US" sz="1600" dirty="0" smtClean="0">
                <a:latin typeface="Arial" charset="0"/>
              </a:rPr>
              <a:t>Routing</a:t>
            </a:r>
            <a:r>
              <a:rPr lang="en-US" sz="1600" dirty="0">
                <a:latin typeface="Arial" charset="0"/>
              </a:rPr>
              <a:t/>
            </a:r>
            <a:br>
              <a:rPr lang="en-US" sz="1600" dirty="0">
                <a:latin typeface="Arial" charset="0"/>
              </a:rPr>
            </a:br>
            <a:r>
              <a:rPr lang="en-US" altLang="en-US" dirty="0" smtClean="0"/>
              <a:t>When to Use Static Routes</a:t>
            </a:r>
            <a:endParaRPr lang="en-CA" altLang="en-US" dirty="0" smtClean="0"/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>
          <a:xfrm>
            <a:off x="144065" y="798944"/>
            <a:ext cx="3959160" cy="4155319"/>
          </a:xfrm>
        </p:spPr>
        <p:txBody>
          <a:bodyPr/>
          <a:lstStyle/>
          <a:p>
            <a:pPr marL="0" indent="0">
              <a:buNone/>
            </a:pPr>
            <a:r>
              <a:rPr lang="en-CA" altLang="en-US" dirty="0" smtClean="0"/>
              <a:t>Three uses for static routes:</a:t>
            </a:r>
          </a:p>
          <a:p>
            <a:r>
              <a:rPr lang="en-CA" altLang="en-US" dirty="0" smtClean="0"/>
              <a:t>Smaller networks that are not expected to grow</a:t>
            </a:r>
          </a:p>
          <a:p>
            <a:r>
              <a:rPr lang="en-CA" altLang="en-US" dirty="0" smtClean="0"/>
              <a:t>Routing to and from stub networks</a:t>
            </a:r>
          </a:p>
          <a:p>
            <a:pPr lvl="1"/>
            <a:r>
              <a:rPr lang="en-CA" altLang="en-US" dirty="0" smtClean="0"/>
              <a:t>Stub network accessed by a single route and has one neighbor</a:t>
            </a:r>
          </a:p>
          <a:p>
            <a:pPr lvl="1"/>
            <a:r>
              <a:rPr lang="en-CA" altLang="en-US" dirty="0" smtClean="0"/>
              <a:t>172.16.3.0 is a stub network</a:t>
            </a:r>
          </a:p>
          <a:p>
            <a:r>
              <a:rPr lang="en-CA" altLang="en-US" dirty="0" smtClean="0"/>
              <a:t>A single default route to represent a path to any network not found in the routing table</a:t>
            </a:r>
          </a:p>
          <a:p>
            <a:pPr lvl="1"/>
            <a:r>
              <a:rPr lang="en-CA" altLang="en-US" dirty="0" smtClean="0"/>
              <a:t>Use default route on R1 to point to R2 for all other networks</a:t>
            </a:r>
            <a:endParaRPr lang="en-CA" altLang="en-US" dirty="0"/>
          </a:p>
          <a:p>
            <a:pPr lvl="1"/>
            <a:endParaRPr lang="en-CA" altLang="en-US" dirty="0" smtClean="0"/>
          </a:p>
          <a:p>
            <a:pPr lvl="1"/>
            <a:endParaRPr lang="en-CA" altLang="en-US" dirty="0" smtClean="0"/>
          </a:p>
          <a:p>
            <a:pPr lvl="1"/>
            <a:endParaRPr lang="en-CA" altLang="en-US" dirty="0" smtClean="0"/>
          </a:p>
          <a:p>
            <a:pPr lvl="1"/>
            <a:endParaRPr lang="en-CA" altLang="en-US" dirty="0" smtClean="0"/>
          </a:p>
          <a:p>
            <a:pPr lvl="1"/>
            <a:endParaRPr lang="en-CA" altLang="en-US" dirty="0" smtClean="0"/>
          </a:p>
          <a:p>
            <a:pPr lvl="1"/>
            <a:endParaRPr lang="en-CA" altLang="en-US" dirty="0" smtClean="0"/>
          </a:p>
          <a:p>
            <a:pPr lvl="1"/>
            <a:endParaRPr lang="en-CA" altLang="en-US" dirty="0" smtClean="0"/>
          </a:p>
          <a:p>
            <a:pPr lvl="1"/>
            <a:endParaRPr lang="en-CA" altLang="en-US" dirty="0" smtClean="0"/>
          </a:p>
          <a:p>
            <a:pPr lvl="1"/>
            <a:endParaRPr lang="en-CA" altLang="en-US" dirty="0" smtClean="0"/>
          </a:p>
          <a:p>
            <a:pPr lvl="1"/>
            <a:endParaRPr lang="en-CA" altLang="en-US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9205" y="798944"/>
            <a:ext cx="4088815" cy="27051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851400" y="939800"/>
            <a:ext cx="2044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Stub Networks and Stub Routers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40083748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 smtClean="0">
                <a:latin typeface="Arial" charset="0"/>
              </a:rPr>
              <a:t>Types of Static Routes</a:t>
            </a:r>
            <a:r>
              <a:rPr lang="en-US" sz="1600" dirty="0">
                <a:latin typeface="Arial" charset="0"/>
              </a:rPr>
              <a:t/>
            </a:r>
            <a:br>
              <a:rPr lang="en-US" sz="1600" dirty="0">
                <a:latin typeface="Arial" charset="0"/>
              </a:rPr>
            </a:br>
            <a:r>
              <a:rPr lang="en-US" altLang="en-US" dirty="0" smtClean="0"/>
              <a:t>Static Route Applications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39700" y="1079500"/>
            <a:ext cx="8585199" cy="2292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4213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</a:pPr>
            <a:r>
              <a:rPr lang="en-US" sz="1600" dirty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Use Static Routes To</a:t>
            </a:r>
            <a:r>
              <a:rPr lang="en-US" sz="1600" dirty="0" smtClean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:</a:t>
            </a:r>
          </a:p>
          <a:p>
            <a:pPr marL="169863" indent="-169863" defTabSz="684213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§"/>
            </a:pPr>
            <a:r>
              <a:rPr lang="en-US" sz="1600" dirty="0" smtClean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Connect to a specific network</a:t>
            </a:r>
          </a:p>
          <a:p>
            <a:pPr marL="169863" indent="-169863" defTabSz="684213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§"/>
            </a:pPr>
            <a:r>
              <a:rPr lang="en-US" sz="1600" dirty="0" smtClean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Connect a stub router</a:t>
            </a:r>
          </a:p>
          <a:p>
            <a:pPr marL="169863" indent="-169863" defTabSz="684213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§"/>
            </a:pPr>
            <a:r>
              <a:rPr lang="en-US" sz="1600" dirty="0" smtClean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Summarize routing table entries which reduces size of routing advertisements</a:t>
            </a:r>
          </a:p>
          <a:p>
            <a:pPr marL="169863" indent="-169863" defTabSz="684213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§"/>
            </a:pPr>
            <a:r>
              <a:rPr lang="en-US" sz="1600" dirty="0" smtClean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Create a backup route in case a primary route link fails</a:t>
            </a:r>
            <a:endParaRPr lang="en-US" sz="1600" dirty="0">
              <a:solidFill>
                <a:srgbClr val="000000"/>
              </a:solidFill>
              <a:latin typeface="+mn-lt"/>
              <a:ea typeface="ＭＳ Ｐゴシック" charset="0"/>
              <a:cs typeface="CiscoSans"/>
            </a:endParaRPr>
          </a:p>
          <a:p>
            <a:pPr marL="285750" indent="-285750">
              <a:buFont typeface="Arial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694688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 smtClean="0"/>
              <a:t>Types of Static Routes</a:t>
            </a:r>
            <a:br>
              <a:rPr lang="en-US" altLang="en-US" sz="1600" dirty="0" smtClean="0"/>
            </a:br>
            <a:r>
              <a:rPr lang="en-CA" altLang="en-US" dirty="0" smtClean="0"/>
              <a:t>Standard Static Route</a:t>
            </a:r>
          </a:p>
        </p:txBody>
      </p:sp>
      <p:sp>
        <p:nvSpPr>
          <p:cNvPr id="25603" name="Content Placeholder 2"/>
          <p:cNvSpPr>
            <a:spLocks noGrp="1"/>
          </p:cNvSpPr>
          <p:nvPr>
            <p:ph idx="1"/>
          </p:nvPr>
        </p:nvSpPr>
        <p:spPr>
          <a:xfrm>
            <a:off x="144065" y="1054100"/>
            <a:ext cx="8853286" cy="3900163"/>
          </a:xfrm>
        </p:spPr>
        <p:txBody>
          <a:bodyPr/>
          <a:lstStyle/>
          <a:p>
            <a:r>
              <a:rPr lang="en-CA" altLang="en-US" dirty="0" smtClean="0"/>
              <a:t>R2 configured with a static route to reach the </a:t>
            </a:r>
            <a:r>
              <a:rPr lang="en-CA" altLang="en-US" smtClean="0"/>
              <a:t>stub network 172.16.3.0/24		</a:t>
            </a:r>
            <a:endParaRPr lang="en-CA" altLang="en-US" dirty="0" smtClean="0"/>
          </a:p>
          <a:p>
            <a:endParaRPr lang="en-CA" altLang="en-US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8299" y="1487390"/>
            <a:ext cx="5411867" cy="3397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1814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Theme">
  <a:themeElements>
    <a:clrScheme name="Custom 6">
      <a:dk1>
        <a:srgbClr val="58585B"/>
      </a:dk1>
      <a:lt1>
        <a:srgbClr val="FFFFFF"/>
      </a:lt1>
      <a:dk2>
        <a:srgbClr val="58585B"/>
      </a:dk2>
      <a:lt2>
        <a:srgbClr val="81C569"/>
      </a:lt2>
      <a:accent1>
        <a:srgbClr val="004C69"/>
      </a:accent1>
      <a:accent2>
        <a:srgbClr val="9E0B0F"/>
      </a:accent2>
      <a:accent3>
        <a:srgbClr val="FFFFFF"/>
      </a:accent3>
      <a:accent4>
        <a:srgbClr val="367187"/>
      </a:accent4>
      <a:accent5>
        <a:srgbClr val="38C6F4"/>
      </a:accent5>
      <a:accent6>
        <a:srgbClr val="FBAB18"/>
      </a:accent6>
      <a:hlink>
        <a:srgbClr val="38C6F4"/>
      </a:hlink>
      <a:folHlink>
        <a:srgbClr val="81C569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36A4D7"/>
        </a:solidFill>
        <a:ln>
          <a:noFill/>
        </a:ln>
        <a:effectLst/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Default Theme" id="{A3178FD6-045E-43BB-9FF9-79BDC55288A1}" vid="{B3635A64-254C-4D4D-B1C2-6197525273F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10736</TotalTime>
  <Words>3030</Words>
  <Application>Microsoft Office PowerPoint</Application>
  <PresentationFormat>On-screen Show (16:9)</PresentationFormat>
  <Paragraphs>473</Paragraphs>
  <Slides>63</Slides>
  <Notes>62</Notes>
  <HiddenSlides>2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71" baseType="lpstr">
      <vt:lpstr>ＭＳ Ｐゴシック</vt:lpstr>
      <vt:lpstr>Arial</vt:lpstr>
      <vt:lpstr>Calibri</vt:lpstr>
      <vt:lpstr>CiscoSans</vt:lpstr>
      <vt:lpstr>CiscoSans ExtraLight</vt:lpstr>
      <vt:lpstr>CiscoSans Thin</vt:lpstr>
      <vt:lpstr>Wingdings</vt:lpstr>
      <vt:lpstr>Default Theme</vt:lpstr>
      <vt:lpstr>Chapter 2: Static Routing</vt:lpstr>
      <vt:lpstr>Chapter 2 - Sections &amp; Objectives</vt:lpstr>
      <vt:lpstr>Chapter 2 - Sections &amp; Objectives (Cont.)</vt:lpstr>
      <vt:lpstr>2.1 Implement Static Routes</vt:lpstr>
      <vt:lpstr>Static Routing Reach Remote Networks</vt:lpstr>
      <vt:lpstr>Static Routing  Why Use Static Routing?</vt:lpstr>
      <vt:lpstr>Static Routing When to Use Static Routes</vt:lpstr>
      <vt:lpstr>Types of Static Routes Static Route Applications</vt:lpstr>
      <vt:lpstr>Types of Static Routes Standard Static Route</vt:lpstr>
      <vt:lpstr>Types of Static Routes Default Static Route</vt:lpstr>
      <vt:lpstr>Types of Static Routes  Summary Static Route</vt:lpstr>
      <vt:lpstr>Types of Static Routes Floating Static Route</vt:lpstr>
      <vt:lpstr>2.2 Configure Static and Default Routes</vt:lpstr>
      <vt:lpstr>Configure IPv4 Static Routes  ip route Command</vt:lpstr>
      <vt:lpstr>Configure IPv4 Static Routes Next-Hop Options</vt:lpstr>
      <vt:lpstr>Configure IPv4 Static Routes Next-Hop Options (Cont.)</vt:lpstr>
      <vt:lpstr>Configure IPv4 Static Routes Configure a Next-Hop Static Route</vt:lpstr>
      <vt:lpstr>Configure IPv4 Static Routes Configure a Next-Hop Static Route (Cont.)</vt:lpstr>
      <vt:lpstr>Configure IPv4 Static Routes Configure a Directly Connected Static Route</vt:lpstr>
      <vt:lpstr>Configure IPv4 Static Routes Configure a Directly Connected Static Route (Cont.)</vt:lpstr>
      <vt:lpstr>Configure IPv4 Static Routes Configure a Fully Specified Static Route</vt:lpstr>
      <vt:lpstr>Configure IPv4 Static Routes Verify a Static Route</vt:lpstr>
      <vt:lpstr>Configure IPv4 Default Routes Default Static Route</vt:lpstr>
      <vt:lpstr>Configure IPv4 Default Routes Configure a Default Static Route</vt:lpstr>
      <vt:lpstr>Configure IPv4 Default Routes Verify a Default Static Route</vt:lpstr>
      <vt:lpstr>Configure IPv4 Default Routes Packet Tracer – Configuring IPv4 Static and Default Routes</vt:lpstr>
      <vt:lpstr>Configure IPv4 Default Routes Lab – Configuring IPv4 Static and Default Routes</vt:lpstr>
      <vt:lpstr>Configure IPv6 Static Routes The ipv6 route Command</vt:lpstr>
      <vt:lpstr>Configure IPv6 Static Routes The ipv6 route Command (Cont.)</vt:lpstr>
      <vt:lpstr>Configure IPv6 Static Routes Next-Hop Options</vt:lpstr>
      <vt:lpstr>Configure IPv6 Static Routes Next-Hop Options (Cont.)</vt:lpstr>
      <vt:lpstr>Configure IPv6 Static Routes Configure a Next Hop Static IPv6 Route</vt:lpstr>
      <vt:lpstr>Configure IPv6 Static Routes Configure a Directly Connected Static IPv6 Route</vt:lpstr>
      <vt:lpstr>Configure IPv6 Static Routes Configure a Fully Specified Static IPv6 Route</vt:lpstr>
      <vt:lpstr>Configure IPv6 Static Routes Verify IPv6 Static Routes</vt:lpstr>
      <vt:lpstr>Configure IPv6 Default Routes Default Static IPv6 Route</vt:lpstr>
      <vt:lpstr>Configure IPv6 Default Routes Configure a Default Static IPv6 Route</vt:lpstr>
      <vt:lpstr>Configure IPv6 Default Routes Verify a Default Static Route</vt:lpstr>
      <vt:lpstr>Configure IPv6 Default Routes Packet Tracer – Configuring IPv6 Static and Default Routes</vt:lpstr>
      <vt:lpstr>Configure IPv6 Default Routes Lab – Configuring IPv6 Static and Default Routes</vt:lpstr>
      <vt:lpstr>Configure Floating Static Routes Floating Static Routes</vt:lpstr>
      <vt:lpstr>Configure Floating Static Routes Configure a Floating Static Route</vt:lpstr>
      <vt:lpstr>Configure Floating Static Routes Test the IPv4 Floating Static Route</vt:lpstr>
      <vt:lpstr>Configure Floating Static Routes Test the IPv4 Floating Static Route (Cont.)</vt:lpstr>
      <vt:lpstr>Configure Floating Static Routes Configure an IPv6 Floating Static Route</vt:lpstr>
      <vt:lpstr>Configure Floating Static Routes Packet Tracer - Configuring Floating Static Routes</vt:lpstr>
      <vt:lpstr>Configure Static Host Routes Automatically Installed Host Routes</vt:lpstr>
      <vt:lpstr>Configure Static Host Routes Configure IPv4 and IPv6 Static Host Routes</vt:lpstr>
      <vt:lpstr>2.3 Troubleshoot Static and Default Routes</vt:lpstr>
      <vt:lpstr>Packet Processing with Static Routes Static Routes and Packet Forwarding</vt:lpstr>
      <vt:lpstr>Packet Processing with Static Routes Static Routes and Packet Forwarding (Cont.)</vt:lpstr>
      <vt:lpstr>Packet Processing with Static Routes Static Routes and Packet Forwarding (Cont.)</vt:lpstr>
      <vt:lpstr>Troubleshoot IPv4 Static and Default Route Configuration Troubleshoot a Missing Route</vt:lpstr>
      <vt:lpstr>Troubleshoot IPv4 Static and Default Route Configuration Troubleshoot a Missing Route (Cont.)</vt:lpstr>
      <vt:lpstr>Troubleshoot IPv4 Static and Default Route Configuration Solve a Connectivity Problem</vt:lpstr>
      <vt:lpstr>Troubleshoot IPv4 Static and Default Route Configuration Solve a Connectivity Problem (Cont.)</vt:lpstr>
      <vt:lpstr>Troubleshoot IPv4 Static and Default Route Configuration Packet Tracer – Troubleshooting Static Routes</vt:lpstr>
      <vt:lpstr>Troubleshoot IPv4 Static and Default Route Configuration Lab – Troubleshooting Static Routes</vt:lpstr>
      <vt:lpstr>2.4 Chapter Summary</vt:lpstr>
      <vt:lpstr>Conclusion Chapter 2: Static Routing</vt:lpstr>
      <vt:lpstr>Section 2.1 New Terms and Commands</vt:lpstr>
      <vt:lpstr>Section 2.2 New Terms and Commands</vt:lpstr>
      <vt:lpstr>PowerPoint Presentation</vt:lpstr>
    </vt:vector>
  </TitlesOfParts>
  <Company>Cisco Systems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bvachon@cisco.com</dc:creator>
  <cp:lastModifiedBy>Carson, Billy J.</cp:lastModifiedBy>
  <cp:revision>335</cp:revision>
  <dcterms:created xsi:type="dcterms:W3CDTF">2016-08-22T22:27:36Z</dcterms:created>
  <dcterms:modified xsi:type="dcterms:W3CDTF">2019-09-05T00:38:02Z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Offisync_ProviderInitializationData">
    <vt:lpwstr>https://cisco.jiveon.com</vt:lpwstr>
  </property>
  <property fmtid="{D5CDD505-2E9C-101B-9397-08002B2CF9AE}" pid="3" name="Offisync_UpdateToken">
    <vt:lpwstr>1</vt:lpwstr>
  </property>
  <property fmtid="{D5CDD505-2E9C-101B-9397-08002B2CF9AE}" pid="4" name="Offisync_ServerID">
    <vt:lpwstr>07841bbc-cd3c-4a76-827f-75a2226890f4</vt:lpwstr>
  </property>
  <property fmtid="{D5CDD505-2E9C-101B-9397-08002B2CF9AE}" pid="5" name="Offisync_UniqueId">
    <vt:lpwstr>1702406</vt:lpwstr>
  </property>
  <property fmtid="{D5CDD505-2E9C-101B-9397-08002B2CF9AE}" pid="6" name="Jive_VersionGuid">
    <vt:lpwstr>fd96a0b3-f68d-4727-8e4f-2128d37ed30a</vt:lpwstr>
  </property>
  <property fmtid="{D5CDD505-2E9C-101B-9397-08002B2CF9AE}" pid="7" name="Jive_LatestUserAccountName">
    <vt:lpwstr>alljohns</vt:lpwstr>
  </property>
</Properties>
</file>